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256" r:id="rId2"/>
    <p:sldId id="257" r:id="rId3"/>
    <p:sldId id="296" r:id="rId4"/>
    <p:sldId id="297" r:id="rId5"/>
    <p:sldId id="298" r:id="rId6"/>
    <p:sldId id="299" r:id="rId7"/>
    <p:sldId id="317" r:id="rId8"/>
    <p:sldId id="300" r:id="rId9"/>
    <p:sldId id="301" r:id="rId10"/>
    <p:sldId id="314" r:id="rId11"/>
    <p:sldId id="315" r:id="rId12"/>
    <p:sldId id="316" r:id="rId13"/>
    <p:sldId id="313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12" r:id="rId25"/>
  </p:sldIdLst>
  <p:sldSz cx="12193588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Montserrat" panose="00000500000000000000" pitchFamily="2" charset="0"/>
      <p:regular r:id="rId31"/>
      <p:bold r:id="rId32"/>
      <p:italic r:id="rId33"/>
      <p:boldItalic r:id="rId34"/>
    </p:embeddedFont>
    <p:embeddedFont>
      <p:font typeface="Montserrat SemiBold" panose="00000700000000000000" pitchFamily="2" charset="0"/>
      <p:regular r:id="rId35"/>
      <p:bold r:id="rId36"/>
      <p:italic r:id="rId37"/>
      <p:boldItalic r:id="rId38"/>
    </p:embeddedFont>
    <p:embeddedFont>
      <p:font typeface="Questrial" panose="020B0604020202020204" charset="0"/>
      <p:regular r:id="rId39"/>
    </p:embeddedFont>
    <p:embeddedFont>
      <p:font typeface="Raleway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747775"/>
          </p15:clr>
        </p15:guide>
        <p15:guide id="2" pos="3841" userDrawn="1">
          <p15:clr>
            <a:srgbClr val="747775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A913"/>
    <a:srgbClr val="D7A60C"/>
    <a:srgbClr val="BDE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FAEC97-0136-48A7-B0B0-B5829BF555AB}">
  <a:tblStyle styleId="{E7FAEC97-0136-48A7-B0B0-B5829BF555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08"/>
    <p:restoredTop sz="94694"/>
  </p:normalViewPr>
  <p:slideViewPr>
    <p:cSldViewPr snapToGrid="0">
      <p:cViewPr varScale="1">
        <p:scale>
          <a:sx n="108" d="100"/>
          <a:sy n="108" d="100"/>
        </p:scale>
        <p:origin x="438" y="102"/>
      </p:cViewPr>
      <p:guideLst>
        <p:guide orient="horz" pos="2160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233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B3AA1335-4FEE-28BE-084A-E57B73DA7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2452121A-5801-BBFD-B6C0-A579CC062C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03B840A3-5EED-8469-E13B-01E5E60208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854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BAF53F30-59F7-736D-9382-290CB0DBA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C081F70D-02D2-9A5B-F1FD-49E31018AF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5C9E9991-E8FF-57C1-68E8-9157E2B0FF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96219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A6B282C3-FDE3-3C47-1A7D-9A644AF21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AA3F356A-6900-7241-2333-A014870D2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0D1E8B61-FC63-7E5F-7843-04243E4467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1857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B719957A-8CA7-7683-4A76-95C4D4758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360BE7B2-0BBF-42BF-602A-0D45C37E57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FA8BFAEE-D81D-4F3A-8188-17DEC24EF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62173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DA923BDF-64A8-FD84-F349-F0E4CDBBA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FA779B8B-67A4-FE15-727B-482D48E88F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F4FA45A1-53C9-4657-27DF-3DE87E0342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70541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F2E9A194-6A88-5A7E-8F2A-FC4EBC67D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DF4721F5-DCAF-3500-7CD2-6838EDBEBE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BA99E34B-9312-AE68-5907-1005BA447F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3566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C8905CC6-4C52-D045-A730-56097D8D6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5796E16F-4389-1083-009F-8EFB27C1E1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627918E5-A956-1D99-8143-7FD6E0FF24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62466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76AAA75C-E3B0-68E9-33AD-DFC821F58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9AA72C6E-80F5-6763-C6C8-8003CB801F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B8A61C13-C18B-9BB6-D927-7359C43F83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37351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8005350F-8D7E-3AB0-9B10-214B3E384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245181C2-F627-EF86-B8B5-39C4085A2C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D7D83298-ACFD-3F06-F4FC-54E58B023A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3864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7A5759C3-E3F9-D84C-6A50-06E5699DD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05A625DD-BA8A-0975-ADB7-41F743F63F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3ACA4FAC-B446-CBCA-6DA4-D7F87BA959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22244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209E64E2-B92F-33EE-D316-BFAB05DCC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4D80C991-4E60-B7AE-9686-F75B8CCC9D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A7E651F5-EA59-AA46-E148-BEA6E9B2C4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3152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910632D5-D119-AEA7-B99E-0575D920C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34796C65-7987-865F-44AE-7762A6C983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1DD7BFAA-5E5C-10DE-ED66-354119D11A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6512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7276314F-BA85-31D5-0D8E-A21FB22D1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9816C622-9E15-676B-A4D3-84C3DC4133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21D63417-255F-936B-ED5A-0DC2900418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48455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18F4DB31-49C6-156F-03C5-EA3976BC6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EFEF0C26-6CE2-FCBD-51F8-9555637BD3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0A912574-3F91-5D15-CB1E-8BCD3B6B7F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2353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C57E187B-CE6E-8B6E-5BBF-A4AC30004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35DCC69C-6660-5417-0B37-7B025395F0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6B693D44-FA35-37BD-EB46-68A643CCBF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908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0A114418-8FB0-6E38-D186-0BCB20B7A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28DBCE25-B8D8-3B96-7514-3DFDD80D0B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99F066B5-718A-6757-DF2B-91ADDDB5F2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423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7AA87793-F321-C73D-2F29-41657DD71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58365091-DA10-FB3F-B776-6D20DF987B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6CBA6A89-3C9D-D8C2-1D71-2BD7DE7EFE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41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BFD62ED8-8FDE-E108-ECDD-31E9303B0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54551080-2064-B119-FE32-53B8C2E767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E5A58120-B27C-5C12-A2C9-572DABE5B4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7527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B7F3F1C5-3F08-D652-BF6F-52ECB1A96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FC0E04D8-203B-F38A-69A5-ABF5029479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9099EBB9-F3B8-36BF-FC80-1513F7D2C2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52569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D00AAFC7-29B2-EB11-C31C-5F4689DF8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AC559645-E79A-BC6C-CC53-3EBA8EA826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7F922864-AB68-07BD-7444-78A3E3D06E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7952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C2480F66-EECF-7BEA-05B9-C8C727F16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3EDBB6E7-49D3-8251-E213-D0012F92E9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CE53D6A9-FF9C-A136-C871-1622F5D5E0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38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>
          <a:extLst>
            <a:ext uri="{FF2B5EF4-FFF2-40B4-BE49-F238E27FC236}">
              <a16:creationId xmlns:a16="http://schemas.microsoft.com/office/drawing/2014/main" id="{DF9C2B00-D328-8C76-D77A-AFA4657D1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126a3bec9_0_1:notes">
            <a:extLst>
              <a:ext uri="{FF2B5EF4-FFF2-40B4-BE49-F238E27FC236}">
                <a16:creationId xmlns:a16="http://schemas.microsoft.com/office/drawing/2014/main" id="{8E4B2F0B-F823-2522-3087-58D51A1B8A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126a3bec9_0_1:notes">
            <a:extLst>
              <a:ext uri="{FF2B5EF4-FFF2-40B4-BE49-F238E27FC236}">
                <a16:creationId xmlns:a16="http://schemas.microsoft.com/office/drawing/2014/main" id="{310D2C4A-F340-823E-3387-5655C8D7DF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8083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15076" y="1566166"/>
            <a:ext cx="7963437" cy="28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56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21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21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21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21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21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21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21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21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90416" y="4526033"/>
            <a:ext cx="5812757" cy="5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396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396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396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396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396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396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396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396"/>
            </a:lvl9pPr>
          </a:lstStyle>
          <a:p>
            <a:endParaRPr/>
          </a:p>
        </p:txBody>
      </p:sp>
      <p:cxnSp>
        <p:nvCxnSpPr>
          <p:cNvPr id="13" name="Google Shape;13;p2"/>
          <p:cNvCxnSpPr>
            <a:cxnSpLocks/>
          </p:cNvCxnSpPr>
          <p:nvPr/>
        </p:nvCxnSpPr>
        <p:spPr>
          <a:xfrm>
            <a:off x="11224862" y="-119269"/>
            <a:ext cx="32471" cy="7046770"/>
          </a:xfrm>
          <a:prstGeom prst="straightConnector1">
            <a:avLst/>
          </a:prstGeom>
          <a:noFill/>
          <a:ln w="19050" cap="flat" cmpd="sng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>
            <a:cxnSpLocks/>
          </p:cNvCxnSpPr>
          <p:nvPr/>
        </p:nvCxnSpPr>
        <p:spPr>
          <a:xfrm>
            <a:off x="11685822" y="-132521"/>
            <a:ext cx="0" cy="7060021"/>
          </a:xfrm>
          <a:prstGeom prst="straightConnector1">
            <a:avLst/>
          </a:prstGeom>
          <a:noFill/>
          <a:ln w="19050" cap="flat" cmpd="sng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>
            <a:cxnSpLocks/>
          </p:cNvCxnSpPr>
          <p:nvPr/>
        </p:nvCxnSpPr>
        <p:spPr>
          <a:xfrm flipH="1">
            <a:off x="2150780" y="6138667"/>
            <a:ext cx="10338546" cy="0"/>
          </a:xfrm>
          <a:prstGeom prst="straightConnector1">
            <a:avLst/>
          </a:prstGeom>
          <a:noFill/>
          <a:ln w="19050" cap="flat" cmpd="sng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26;p2"/>
          <p:cNvSpPr/>
          <p:nvPr/>
        </p:nvSpPr>
        <p:spPr>
          <a:xfrm>
            <a:off x="209728" y="6036067"/>
            <a:ext cx="205227" cy="205200"/>
          </a:xfrm>
          <a:prstGeom prst="ellipse">
            <a:avLst/>
          </a:prstGeom>
          <a:solidFill>
            <a:srgbClr val="FFC000"/>
          </a:solidFill>
          <a:ln w="9525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968727" y="6036067"/>
            <a:ext cx="205227" cy="205200"/>
          </a:xfrm>
          <a:prstGeom prst="ellipse">
            <a:avLst/>
          </a:prstGeom>
          <a:solidFill>
            <a:srgbClr val="FFC000"/>
          </a:solidFill>
          <a:ln w="9525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1727725" y="6036067"/>
            <a:ext cx="205227" cy="205200"/>
          </a:xfrm>
          <a:prstGeom prst="ellipse">
            <a:avLst/>
          </a:prstGeom>
          <a:solidFill>
            <a:srgbClr val="FFC000"/>
          </a:solidFill>
          <a:ln w="9525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8" name="Picture 7" descr="A yellow sign with black text and a logo&#10;&#10;Description automatically generated">
            <a:extLst>
              <a:ext uri="{FF2B5EF4-FFF2-40B4-BE49-F238E27FC236}">
                <a16:creationId xmlns:a16="http://schemas.microsoft.com/office/drawing/2014/main" id="{0127EB33-4F0E-A51B-1B8F-A7DD55F50C3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274" y="5836"/>
            <a:ext cx="983239" cy="1623862"/>
          </a:xfrm>
          <a:prstGeom prst="rect">
            <a:avLst/>
          </a:prstGeom>
        </p:spPr>
      </p:pic>
      <p:sp>
        <p:nvSpPr>
          <p:cNvPr id="29" name="Subtitle 2">
            <a:extLst>
              <a:ext uri="{FF2B5EF4-FFF2-40B4-BE49-F238E27FC236}">
                <a16:creationId xmlns:a16="http://schemas.microsoft.com/office/drawing/2014/main" id="{9E4B3413-ED6D-41C6-7277-10542CA26B49}"/>
              </a:ext>
            </a:extLst>
          </p:cNvPr>
          <p:cNvSpPr txBox="1">
            <a:spLocks/>
          </p:cNvSpPr>
          <p:nvPr userDrawn="1"/>
        </p:nvSpPr>
        <p:spPr>
          <a:xfrm>
            <a:off x="1731978" y="309844"/>
            <a:ext cx="2377836" cy="179140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130" b="1" i="1" dirty="0">
                <a:solidFill>
                  <a:srgbClr val="2632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Innovative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130" b="1" i="1" dirty="0">
                <a:solidFill>
                  <a:srgbClr val="2632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130" b="1" i="1" dirty="0">
                <a:solidFill>
                  <a:srgbClr val="2632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Competitive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24"/>
          <p:cNvGrpSpPr/>
          <p:nvPr/>
        </p:nvGrpSpPr>
        <p:grpSpPr>
          <a:xfrm>
            <a:off x="216695" y="252034"/>
            <a:ext cx="8272878" cy="205200"/>
            <a:chOff x="162500" y="189025"/>
            <a:chExt cx="6203850" cy="153900"/>
          </a:xfrm>
        </p:grpSpPr>
        <p:sp>
          <p:nvSpPr>
            <p:cNvPr id="337" name="Google Shape;337;p24"/>
            <p:cNvSpPr/>
            <p:nvPr/>
          </p:nvSpPr>
          <p:spPr>
            <a:xfrm>
              <a:off x="3187475" y="189025"/>
              <a:ext cx="153900" cy="153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1"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38" name="Google Shape;338;p24"/>
            <p:cNvSpPr/>
            <p:nvPr/>
          </p:nvSpPr>
          <p:spPr>
            <a:xfrm>
              <a:off x="162500" y="189025"/>
              <a:ext cx="153900" cy="153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1"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39" name="Google Shape;339;p24"/>
            <p:cNvSpPr/>
            <p:nvPr/>
          </p:nvSpPr>
          <p:spPr>
            <a:xfrm>
              <a:off x="6212450" y="189025"/>
              <a:ext cx="153900" cy="153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1"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grpSp>
        <p:nvGrpSpPr>
          <p:cNvPr id="340" name="Google Shape;340;p24"/>
          <p:cNvGrpSpPr/>
          <p:nvPr/>
        </p:nvGrpSpPr>
        <p:grpSpPr>
          <a:xfrm>
            <a:off x="3653076" y="6388200"/>
            <a:ext cx="8272878" cy="205200"/>
            <a:chOff x="2739450" y="4791150"/>
            <a:chExt cx="6203850" cy="153900"/>
          </a:xfrm>
        </p:grpSpPr>
        <p:sp>
          <p:nvSpPr>
            <p:cNvPr id="341" name="Google Shape;341;p24"/>
            <p:cNvSpPr/>
            <p:nvPr/>
          </p:nvSpPr>
          <p:spPr>
            <a:xfrm>
              <a:off x="5764425" y="4791150"/>
              <a:ext cx="153900" cy="153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1"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42" name="Google Shape;342;p24"/>
            <p:cNvSpPr/>
            <p:nvPr/>
          </p:nvSpPr>
          <p:spPr>
            <a:xfrm>
              <a:off x="2739450" y="4791150"/>
              <a:ext cx="153900" cy="153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1"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43" name="Google Shape;343;p24"/>
            <p:cNvSpPr/>
            <p:nvPr/>
          </p:nvSpPr>
          <p:spPr>
            <a:xfrm>
              <a:off x="8789400" y="4791150"/>
              <a:ext cx="153900" cy="153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1"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grpSp>
        <p:nvGrpSpPr>
          <p:cNvPr id="344" name="Google Shape;344;p24"/>
          <p:cNvGrpSpPr/>
          <p:nvPr/>
        </p:nvGrpSpPr>
        <p:grpSpPr>
          <a:xfrm>
            <a:off x="295939" y="-95733"/>
            <a:ext cx="11521301" cy="7049466"/>
            <a:chOff x="221926" y="-71800"/>
            <a:chExt cx="8639850" cy="5287100"/>
          </a:xfrm>
        </p:grpSpPr>
        <p:cxnSp>
          <p:nvCxnSpPr>
            <p:cNvPr id="345" name="Google Shape;345;p24"/>
            <p:cNvCxnSpPr/>
            <p:nvPr/>
          </p:nvCxnSpPr>
          <p:spPr>
            <a:xfrm>
              <a:off x="221926" y="535000"/>
              <a:ext cx="0" cy="4680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24"/>
            <p:cNvCxnSpPr/>
            <p:nvPr/>
          </p:nvCxnSpPr>
          <p:spPr>
            <a:xfrm>
              <a:off x="8861776" y="-71800"/>
              <a:ext cx="0" cy="4680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 txBox="1">
            <a:spLocks noGrp="1"/>
          </p:cNvSpPr>
          <p:nvPr>
            <p:ph type="subTitle" idx="1"/>
          </p:nvPr>
        </p:nvSpPr>
        <p:spPr>
          <a:xfrm>
            <a:off x="1905448" y="2587734"/>
            <a:ext cx="3136409" cy="4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2"/>
          </p:nvPr>
        </p:nvSpPr>
        <p:spPr>
          <a:xfrm>
            <a:off x="1905448" y="4152566"/>
            <a:ext cx="3136409" cy="4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2396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3"/>
          </p:nvPr>
        </p:nvSpPr>
        <p:spPr>
          <a:xfrm>
            <a:off x="1905448" y="3063333"/>
            <a:ext cx="3136409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4"/>
          </p:nvPr>
        </p:nvSpPr>
        <p:spPr>
          <a:xfrm>
            <a:off x="1905448" y="4628167"/>
            <a:ext cx="3136409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960125" y="593366"/>
            <a:ext cx="1027333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1" name="Google Shape;61;p5"/>
          <p:cNvGrpSpPr/>
          <p:nvPr/>
        </p:nvGrpSpPr>
        <p:grpSpPr>
          <a:xfrm flipH="1">
            <a:off x="-277169" y="-718533"/>
            <a:ext cx="12791199" cy="8093400"/>
            <a:chOff x="-207850" y="-538900"/>
            <a:chExt cx="9592150" cy="6070050"/>
          </a:xfrm>
        </p:grpSpPr>
        <p:grpSp>
          <p:nvGrpSpPr>
            <p:cNvPr id="62" name="Google Shape;62;p5"/>
            <p:cNvGrpSpPr/>
            <p:nvPr/>
          </p:nvGrpSpPr>
          <p:grpSpPr>
            <a:xfrm>
              <a:off x="5134800" y="-538900"/>
              <a:ext cx="4249500" cy="4014900"/>
              <a:chOff x="5134800" y="-538900"/>
              <a:chExt cx="4249500" cy="4014900"/>
            </a:xfrm>
          </p:grpSpPr>
          <p:cxnSp>
            <p:nvCxnSpPr>
              <p:cNvPr id="63" name="Google Shape;63;p5"/>
              <p:cNvCxnSpPr/>
              <p:nvPr/>
            </p:nvCxnSpPr>
            <p:spPr>
              <a:xfrm rot="10800000">
                <a:off x="5134800" y="485900"/>
                <a:ext cx="42495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C0B39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" name="Google Shape;64;p5"/>
              <p:cNvCxnSpPr/>
              <p:nvPr/>
            </p:nvCxnSpPr>
            <p:spPr>
              <a:xfrm rot="10800000">
                <a:off x="8699100" y="-538900"/>
                <a:ext cx="0" cy="40149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C0B39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5" name="Google Shape;65;p5"/>
            <p:cNvGrpSpPr/>
            <p:nvPr/>
          </p:nvGrpSpPr>
          <p:grpSpPr>
            <a:xfrm rot="10800000">
              <a:off x="-207850" y="1516250"/>
              <a:ext cx="4249500" cy="4014900"/>
              <a:chOff x="5134800" y="-538900"/>
              <a:chExt cx="4249500" cy="4014900"/>
            </a:xfrm>
          </p:grpSpPr>
          <p:cxnSp>
            <p:nvCxnSpPr>
              <p:cNvPr id="66" name="Google Shape;66;p5"/>
              <p:cNvCxnSpPr/>
              <p:nvPr/>
            </p:nvCxnSpPr>
            <p:spPr>
              <a:xfrm rot="10800000">
                <a:off x="5134800" y="485900"/>
                <a:ext cx="42495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C0B39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5"/>
              <p:cNvCxnSpPr/>
              <p:nvPr/>
            </p:nvCxnSpPr>
            <p:spPr>
              <a:xfrm rot="10800000">
                <a:off x="8699100" y="-538900"/>
                <a:ext cx="0" cy="40149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C0B39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960125" y="593366"/>
            <a:ext cx="1027333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72" name="Google Shape;72;p6"/>
          <p:cNvCxnSpPr/>
          <p:nvPr/>
        </p:nvCxnSpPr>
        <p:spPr>
          <a:xfrm>
            <a:off x="3032461" y="6334933"/>
            <a:ext cx="9308413" cy="0"/>
          </a:xfrm>
          <a:prstGeom prst="straightConnector1">
            <a:avLst/>
          </a:prstGeom>
          <a:noFill/>
          <a:ln w="19050" cap="flat" cmpd="sng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6"/>
          <p:cNvSpPr/>
          <p:nvPr/>
        </p:nvSpPr>
        <p:spPr>
          <a:xfrm>
            <a:off x="2622475" y="6232333"/>
            <a:ext cx="205227" cy="205200"/>
          </a:xfrm>
          <a:prstGeom prst="ellipse">
            <a:avLst/>
          </a:prstGeom>
          <a:solidFill>
            <a:srgbClr val="FFC000"/>
          </a:solidFill>
          <a:ln w="9525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" name="Google Shape;372;p30">
            <a:extLst>
              <a:ext uri="{FF2B5EF4-FFF2-40B4-BE49-F238E27FC236}">
                <a16:creationId xmlns:a16="http://schemas.microsoft.com/office/drawing/2014/main" id="{94D9712D-66E9-1BF7-06A0-069D52E2DA2A}"/>
              </a:ext>
            </a:extLst>
          </p:cNvPr>
          <p:cNvSpPr txBox="1">
            <a:spLocks/>
          </p:cNvSpPr>
          <p:nvPr userDrawn="1"/>
        </p:nvSpPr>
        <p:spPr>
          <a:xfrm>
            <a:off x="9400973" y="6471719"/>
            <a:ext cx="2818447" cy="228304"/>
          </a:xfrm>
          <a:prstGeom prst="rect">
            <a:avLst/>
          </a:prstGeom>
        </p:spPr>
        <p:txBody>
          <a:bodyPr spcFirstLastPara="1" wrap="square" lIns="121692" tIns="121692" rIns="121692" bIns="121692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ID" sz="1331" b="1" dirty="0">
                <a:solidFill>
                  <a:srgbClr val="002060"/>
                </a:solidFill>
              </a:rPr>
              <a:t>FMIPA Universitas Indonesia</a:t>
            </a:r>
          </a:p>
        </p:txBody>
      </p:sp>
      <p:pic>
        <p:nvPicPr>
          <p:cNvPr id="5" name="Google Shape;181;p72">
            <a:extLst>
              <a:ext uri="{FF2B5EF4-FFF2-40B4-BE49-F238E27FC236}">
                <a16:creationId xmlns:a16="http://schemas.microsoft.com/office/drawing/2014/main" id="{690EE82A-30CD-B728-F34D-B2D2E968AFE8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098651" y="0"/>
            <a:ext cx="704972" cy="11642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"/>
          <p:cNvSpPr txBox="1">
            <a:spLocks noGrp="1"/>
          </p:cNvSpPr>
          <p:nvPr>
            <p:ph type="title"/>
          </p:nvPr>
        </p:nvSpPr>
        <p:spPr>
          <a:xfrm>
            <a:off x="960125" y="593366"/>
            <a:ext cx="1027333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1"/>
          </p:nvPr>
        </p:nvSpPr>
        <p:spPr>
          <a:xfrm>
            <a:off x="960125" y="1536634"/>
            <a:ext cx="4430177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8546" lvl="0" indent="-42260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864">
                <a:solidFill>
                  <a:srgbClr val="434343"/>
                </a:solidFill>
              </a:defRPr>
            </a:lvl1pPr>
            <a:lvl2pPr marL="1217093" lvl="1" indent="-42260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5639" lvl="2" indent="-42260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4185" lvl="3" indent="-42260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2731" lvl="4" indent="-42260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1278" lvl="5" indent="-42260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59825" lvl="6" indent="-42260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68371" lvl="7" indent="-42260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76918" lvl="8" indent="-42260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79" name="Google Shape;79;p7"/>
          <p:cNvGrpSpPr/>
          <p:nvPr/>
        </p:nvGrpSpPr>
        <p:grpSpPr>
          <a:xfrm>
            <a:off x="953591" y="290767"/>
            <a:ext cx="10286407" cy="6309066"/>
            <a:chOff x="715100" y="218075"/>
            <a:chExt cx="7713800" cy="4731800"/>
          </a:xfrm>
        </p:grpSpPr>
        <p:grpSp>
          <p:nvGrpSpPr>
            <p:cNvPr id="80" name="Google Shape;80;p7"/>
            <p:cNvGrpSpPr/>
            <p:nvPr/>
          </p:nvGrpSpPr>
          <p:grpSpPr>
            <a:xfrm>
              <a:off x="7136650" y="4795975"/>
              <a:ext cx="1292250" cy="153900"/>
              <a:chOff x="7136650" y="4795975"/>
              <a:chExt cx="1292250" cy="153900"/>
            </a:xfrm>
          </p:grpSpPr>
          <p:sp>
            <p:nvSpPr>
              <p:cNvPr id="81" name="Google Shape;81;p7"/>
              <p:cNvSpPr/>
              <p:nvPr/>
            </p:nvSpPr>
            <p:spPr>
              <a:xfrm flipH="1">
                <a:off x="8275000" y="4795975"/>
                <a:ext cx="153900" cy="1539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91"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 flipH="1">
                <a:off x="7705825" y="4795975"/>
                <a:ext cx="153900" cy="1539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91"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83" name="Google Shape;83;p7"/>
              <p:cNvSpPr/>
              <p:nvPr/>
            </p:nvSpPr>
            <p:spPr>
              <a:xfrm flipH="1">
                <a:off x="7136650" y="4795975"/>
                <a:ext cx="153900" cy="153900"/>
              </a:xfrm>
              <a:prstGeom prst="ellipse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91"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  <p:grpSp>
          <p:nvGrpSpPr>
            <p:cNvPr id="84" name="Google Shape;84;p7"/>
            <p:cNvGrpSpPr/>
            <p:nvPr/>
          </p:nvGrpSpPr>
          <p:grpSpPr>
            <a:xfrm>
              <a:off x="715100" y="218075"/>
              <a:ext cx="1292250" cy="153900"/>
              <a:chOff x="715100" y="218075"/>
              <a:chExt cx="1292250" cy="153900"/>
            </a:xfrm>
          </p:grpSpPr>
          <p:sp>
            <p:nvSpPr>
              <p:cNvPr id="85" name="Google Shape;85;p7"/>
              <p:cNvSpPr/>
              <p:nvPr/>
            </p:nvSpPr>
            <p:spPr>
              <a:xfrm flipH="1">
                <a:off x="1853450" y="218075"/>
                <a:ext cx="153900" cy="1539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91"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86" name="Google Shape;86;p7"/>
              <p:cNvSpPr/>
              <p:nvPr/>
            </p:nvSpPr>
            <p:spPr>
              <a:xfrm flipH="1">
                <a:off x="1284275" y="218075"/>
                <a:ext cx="153900" cy="1539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91"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  <p:sp>
            <p:nvSpPr>
              <p:cNvPr id="87" name="Google Shape;87;p7"/>
              <p:cNvSpPr/>
              <p:nvPr/>
            </p:nvSpPr>
            <p:spPr>
              <a:xfrm flipH="1">
                <a:off x="715100" y="218075"/>
                <a:ext cx="153900" cy="153900"/>
              </a:xfrm>
              <a:prstGeom prst="ellipse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91">
                  <a:latin typeface="Questrial"/>
                  <a:ea typeface="Questrial"/>
                  <a:cs typeface="Questrial"/>
                  <a:sym typeface="Questrial"/>
                </a:endParaRPr>
              </a:p>
            </p:txBody>
          </p:sp>
        </p:grpSp>
      </p:grpSp>
      <p:grpSp>
        <p:nvGrpSpPr>
          <p:cNvPr id="88" name="Google Shape;88;p7"/>
          <p:cNvGrpSpPr/>
          <p:nvPr/>
        </p:nvGrpSpPr>
        <p:grpSpPr>
          <a:xfrm>
            <a:off x="-81411" y="402456"/>
            <a:ext cx="12398682" cy="6119100"/>
            <a:chOff x="-61050" y="301841"/>
            <a:chExt cx="9297800" cy="4589325"/>
          </a:xfrm>
        </p:grpSpPr>
        <p:cxnSp>
          <p:nvCxnSpPr>
            <p:cNvPr id="89" name="Google Shape;89;p7"/>
            <p:cNvCxnSpPr/>
            <p:nvPr/>
          </p:nvCxnSpPr>
          <p:spPr>
            <a:xfrm rot="10800000">
              <a:off x="2292650" y="301841"/>
              <a:ext cx="69441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7"/>
            <p:cNvCxnSpPr/>
            <p:nvPr/>
          </p:nvCxnSpPr>
          <p:spPr>
            <a:xfrm rot="10800000">
              <a:off x="-61050" y="4891166"/>
              <a:ext cx="69441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"/>
          <p:cNvSpPr txBox="1">
            <a:spLocks noGrp="1"/>
          </p:cNvSpPr>
          <p:nvPr>
            <p:ph type="title"/>
          </p:nvPr>
        </p:nvSpPr>
        <p:spPr>
          <a:xfrm>
            <a:off x="1851041" y="1742801"/>
            <a:ext cx="8491506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986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986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986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986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986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986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986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986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986"/>
            </a:lvl9pPr>
          </a:lstStyle>
          <a:p>
            <a:endParaRPr/>
          </a:p>
        </p:txBody>
      </p:sp>
      <p:grpSp>
        <p:nvGrpSpPr>
          <p:cNvPr id="93" name="Google Shape;93;p8"/>
          <p:cNvGrpSpPr/>
          <p:nvPr/>
        </p:nvGrpSpPr>
        <p:grpSpPr>
          <a:xfrm>
            <a:off x="-174456" y="-176967"/>
            <a:ext cx="12439220" cy="7189600"/>
            <a:chOff x="-130825" y="-132725"/>
            <a:chExt cx="9328200" cy="5392200"/>
          </a:xfrm>
        </p:grpSpPr>
        <p:cxnSp>
          <p:nvCxnSpPr>
            <p:cNvPr id="94" name="Google Shape;94;p8"/>
            <p:cNvCxnSpPr/>
            <p:nvPr/>
          </p:nvCxnSpPr>
          <p:spPr>
            <a:xfrm rot="10800000">
              <a:off x="-130825" y="535000"/>
              <a:ext cx="93282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" name="Google Shape;95;p8"/>
            <p:cNvCxnSpPr/>
            <p:nvPr/>
          </p:nvCxnSpPr>
          <p:spPr>
            <a:xfrm rot="10800000">
              <a:off x="-130825" y="4608500"/>
              <a:ext cx="93282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" name="Google Shape;96;p8"/>
            <p:cNvCxnSpPr/>
            <p:nvPr/>
          </p:nvCxnSpPr>
          <p:spPr>
            <a:xfrm>
              <a:off x="715100" y="-132725"/>
              <a:ext cx="0" cy="5392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8"/>
            <p:cNvCxnSpPr/>
            <p:nvPr/>
          </p:nvCxnSpPr>
          <p:spPr>
            <a:xfrm>
              <a:off x="8428900" y="-132725"/>
              <a:ext cx="0" cy="5392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"/>
          <p:cNvSpPr txBox="1">
            <a:spLocks noGrp="1"/>
          </p:cNvSpPr>
          <p:nvPr>
            <p:ph type="title"/>
          </p:nvPr>
        </p:nvSpPr>
        <p:spPr>
          <a:xfrm>
            <a:off x="960125" y="3047200"/>
            <a:ext cx="10273338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15" name="Google Shape;115;p10"/>
          <p:cNvGrpSpPr/>
          <p:nvPr/>
        </p:nvGrpSpPr>
        <p:grpSpPr>
          <a:xfrm>
            <a:off x="1" y="291671"/>
            <a:ext cx="11821106" cy="6689333"/>
            <a:chOff x="0" y="218753"/>
            <a:chExt cx="8864675" cy="5017000"/>
          </a:xfrm>
        </p:grpSpPr>
        <p:grpSp>
          <p:nvGrpSpPr>
            <p:cNvPr id="116" name="Google Shape;116;p10"/>
            <p:cNvGrpSpPr/>
            <p:nvPr/>
          </p:nvGrpSpPr>
          <p:grpSpPr>
            <a:xfrm>
              <a:off x="0" y="218753"/>
              <a:ext cx="2210700" cy="165325"/>
              <a:chOff x="330200" y="372653"/>
              <a:chExt cx="2210700" cy="165325"/>
            </a:xfrm>
          </p:grpSpPr>
          <p:cxnSp>
            <p:nvCxnSpPr>
              <p:cNvPr id="117" name="Google Shape;117;p10"/>
              <p:cNvCxnSpPr/>
              <p:nvPr/>
            </p:nvCxnSpPr>
            <p:spPr>
              <a:xfrm rot="10800000">
                <a:off x="330200" y="537978"/>
                <a:ext cx="2210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" name="Google Shape;118;p10"/>
              <p:cNvCxnSpPr/>
              <p:nvPr/>
            </p:nvCxnSpPr>
            <p:spPr>
              <a:xfrm rot="10800000">
                <a:off x="330200" y="372653"/>
                <a:ext cx="2210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9" name="Google Shape;119;p10"/>
            <p:cNvGrpSpPr/>
            <p:nvPr/>
          </p:nvGrpSpPr>
          <p:grpSpPr>
            <a:xfrm rot="-5400000">
              <a:off x="7676663" y="4047740"/>
              <a:ext cx="2210700" cy="165325"/>
              <a:chOff x="330200" y="372653"/>
              <a:chExt cx="2210700" cy="165325"/>
            </a:xfrm>
          </p:grpSpPr>
          <p:cxnSp>
            <p:nvCxnSpPr>
              <p:cNvPr id="120" name="Google Shape;120;p10"/>
              <p:cNvCxnSpPr/>
              <p:nvPr/>
            </p:nvCxnSpPr>
            <p:spPr>
              <a:xfrm rot="10800000">
                <a:off x="330200" y="537978"/>
                <a:ext cx="2210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1" name="Google Shape;121;p10"/>
              <p:cNvCxnSpPr/>
              <p:nvPr/>
            </p:nvCxnSpPr>
            <p:spPr>
              <a:xfrm rot="10800000">
                <a:off x="330200" y="372653"/>
                <a:ext cx="2210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22" name="Google Shape;122;p10"/>
          <p:cNvGrpSpPr/>
          <p:nvPr/>
        </p:nvGrpSpPr>
        <p:grpSpPr>
          <a:xfrm>
            <a:off x="365748" y="291666"/>
            <a:ext cx="11447757" cy="6333867"/>
            <a:chOff x="274275" y="218750"/>
            <a:chExt cx="8584700" cy="4750400"/>
          </a:xfrm>
        </p:grpSpPr>
        <p:sp>
          <p:nvSpPr>
            <p:cNvPr id="123" name="Google Shape;123;p10"/>
            <p:cNvSpPr/>
            <p:nvPr/>
          </p:nvSpPr>
          <p:spPr>
            <a:xfrm flipH="1">
              <a:off x="274275" y="4815250"/>
              <a:ext cx="153900" cy="153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1"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124" name="Google Shape;124;p10"/>
            <p:cNvSpPr/>
            <p:nvPr/>
          </p:nvSpPr>
          <p:spPr>
            <a:xfrm flipH="1">
              <a:off x="8705075" y="218750"/>
              <a:ext cx="153900" cy="153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1"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1"/>
          <p:cNvSpPr txBox="1">
            <a:spLocks noGrp="1"/>
          </p:cNvSpPr>
          <p:nvPr>
            <p:ph type="title" hasCustomPrompt="1"/>
          </p:nvPr>
        </p:nvSpPr>
        <p:spPr>
          <a:xfrm>
            <a:off x="1712223" y="2077967"/>
            <a:ext cx="8769142" cy="20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778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778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778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778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778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778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778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778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778"/>
            </a:lvl9pPr>
          </a:lstStyle>
          <a:p>
            <a:r>
              <a:t>xx%</a:t>
            </a:r>
          </a:p>
        </p:txBody>
      </p:sp>
      <p:sp>
        <p:nvSpPr>
          <p:cNvPr id="127" name="Google Shape;127;p11"/>
          <p:cNvSpPr txBox="1">
            <a:spLocks noGrp="1"/>
          </p:cNvSpPr>
          <p:nvPr>
            <p:ph type="subTitle" idx="1"/>
          </p:nvPr>
        </p:nvSpPr>
        <p:spPr>
          <a:xfrm>
            <a:off x="1712223" y="4092834"/>
            <a:ext cx="8769142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0"/>
            </a:lvl9pPr>
          </a:lstStyle>
          <a:p>
            <a:endParaRPr/>
          </a:p>
        </p:txBody>
      </p:sp>
      <p:grpSp>
        <p:nvGrpSpPr>
          <p:cNvPr id="128" name="Google Shape;128;p11"/>
          <p:cNvGrpSpPr/>
          <p:nvPr/>
        </p:nvGrpSpPr>
        <p:grpSpPr>
          <a:xfrm>
            <a:off x="-321774" y="-1162632"/>
            <a:ext cx="13172282" cy="10487985"/>
            <a:chOff x="-241300" y="-871975"/>
            <a:chExt cx="9877925" cy="7865989"/>
          </a:xfrm>
        </p:grpSpPr>
        <p:grpSp>
          <p:nvGrpSpPr>
            <p:cNvPr id="129" name="Google Shape;129;p11"/>
            <p:cNvGrpSpPr/>
            <p:nvPr/>
          </p:nvGrpSpPr>
          <p:grpSpPr>
            <a:xfrm>
              <a:off x="-241300" y="-871975"/>
              <a:ext cx="6980400" cy="4504239"/>
              <a:chOff x="-241300" y="-871975"/>
              <a:chExt cx="6980400" cy="4504239"/>
            </a:xfrm>
          </p:grpSpPr>
          <p:cxnSp>
            <p:nvCxnSpPr>
              <p:cNvPr id="130" name="Google Shape;130;p11"/>
              <p:cNvCxnSpPr/>
              <p:nvPr/>
            </p:nvCxnSpPr>
            <p:spPr>
              <a:xfrm rot="10800000">
                <a:off x="368850" y="-871975"/>
                <a:ext cx="0" cy="3666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" name="Google Shape;131;p11"/>
              <p:cNvCxnSpPr/>
              <p:nvPr/>
            </p:nvCxnSpPr>
            <p:spPr>
              <a:xfrm rot="10800000">
                <a:off x="602650" y="-34636"/>
                <a:ext cx="0" cy="3666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" name="Google Shape;132;p11"/>
              <p:cNvCxnSpPr/>
              <p:nvPr/>
            </p:nvCxnSpPr>
            <p:spPr>
              <a:xfrm rot="10800000">
                <a:off x="-241300" y="535000"/>
                <a:ext cx="6980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3" name="Google Shape;133;p11"/>
            <p:cNvGrpSpPr/>
            <p:nvPr/>
          </p:nvGrpSpPr>
          <p:grpSpPr>
            <a:xfrm>
              <a:off x="2656225" y="2489775"/>
              <a:ext cx="6980400" cy="4504239"/>
              <a:chOff x="2656225" y="2489775"/>
              <a:chExt cx="6980400" cy="4504239"/>
            </a:xfrm>
          </p:grpSpPr>
          <p:cxnSp>
            <p:nvCxnSpPr>
              <p:cNvPr id="134" name="Google Shape;134;p11"/>
              <p:cNvCxnSpPr/>
              <p:nvPr/>
            </p:nvCxnSpPr>
            <p:spPr>
              <a:xfrm rot="10800000">
                <a:off x="8557358" y="2489775"/>
                <a:ext cx="0" cy="3666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5" name="Google Shape;135;p11"/>
              <p:cNvCxnSpPr/>
              <p:nvPr/>
            </p:nvCxnSpPr>
            <p:spPr>
              <a:xfrm rot="10800000">
                <a:off x="8791158" y="3327114"/>
                <a:ext cx="0" cy="3666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6" name="Google Shape;136;p11"/>
              <p:cNvCxnSpPr/>
              <p:nvPr/>
            </p:nvCxnSpPr>
            <p:spPr>
              <a:xfrm rot="10800000">
                <a:off x="2656225" y="4608500"/>
                <a:ext cx="6980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7" name="Google Shape;327;p23"/>
          <p:cNvCxnSpPr/>
          <p:nvPr/>
        </p:nvCxnSpPr>
        <p:spPr>
          <a:xfrm>
            <a:off x="-1093208" y="338300"/>
            <a:ext cx="92111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8" name="Google Shape;328;p23"/>
          <p:cNvCxnSpPr/>
          <p:nvPr/>
        </p:nvCxnSpPr>
        <p:spPr>
          <a:xfrm>
            <a:off x="4531825" y="6485500"/>
            <a:ext cx="92111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9" name="Google Shape;329;p23"/>
          <p:cNvSpPr/>
          <p:nvPr/>
        </p:nvSpPr>
        <p:spPr>
          <a:xfrm>
            <a:off x="364014" y="787188"/>
            <a:ext cx="205227" cy="205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30" name="Google Shape;330;p23"/>
          <p:cNvSpPr/>
          <p:nvPr/>
        </p:nvSpPr>
        <p:spPr>
          <a:xfrm>
            <a:off x="364014" y="1526654"/>
            <a:ext cx="205227" cy="205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31" name="Google Shape;331;p23"/>
          <p:cNvSpPr/>
          <p:nvPr/>
        </p:nvSpPr>
        <p:spPr>
          <a:xfrm>
            <a:off x="364014" y="2266121"/>
            <a:ext cx="205227" cy="2052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32" name="Google Shape;332;p23"/>
          <p:cNvSpPr/>
          <p:nvPr/>
        </p:nvSpPr>
        <p:spPr>
          <a:xfrm>
            <a:off x="11603378" y="4383767"/>
            <a:ext cx="205227" cy="205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33" name="Google Shape;333;p23"/>
          <p:cNvSpPr/>
          <p:nvPr/>
        </p:nvSpPr>
        <p:spPr>
          <a:xfrm>
            <a:off x="11603378" y="5123233"/>
            <a:ext cx="205227" cy="205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34" name="Google Shape;334;p23"/>
          <p:cNvSpPr/>
          <p:nvPr/>
        </p:nvSpPr>
        <p:spPr>
          <a:xfrm>
            <a:off x="11603378" y="5862700"/>
            <a:ext cx="205227" cy="2052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692" tIns="121692" rIns="121692" bIns="121692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91"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3591" y="593366"/>
            <a:ext cx="10286539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3591" y="1536634"/>
            <a:ext cx="10286539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  <p:sldLayoutId id="2147483669" r:id="rId9"/>
    <p:sldLayoutId id="214748367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4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337;p34">
            <a:extLst>
              <a:ext uri="{FF2B5EF4-FFF2-40B4-BE49-F238E27FC236}">
                <a16:creationId xmlns:a16="http://schemas.microsoft.com/office/drawing/2014/main" id="{7A39BC29-C4AA-EEDE-22A6-52A3B745FCC6}"/>
              </a:ext>
            </a:extLst>
          </p:cNvPr>
          <p:cNvSpPr txBox="1">
            <a:spLocks/>
          </p:cNvSpPr>
          <p:nvPr/>
        </p:nvSpPr>
        <p:spPr>
          <a:xfrm>
            <a:off x="768437" y="1608158"/>
            <a:ext cx="7765657" cy="2181921"/>
          </a:xfrm>
          <a:prstGeom prst="rect">
            <a:avLst/>
          </a:prstGeom>
        </p:spPr>
        <p:txBody>
          <a:bodyPr spcFirstLastPara="1" wrap="square" lIns="121692" tIns="121692" rIns="121692" bIns="121692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2650" b="1" dirty="0" err="1">
                <a:solidFill>
                  <a:srgbClr val="002060"/>
                </a:solidFill>
                <a:latin typeface="Montserrat"/>
              </a:rPr>
              <a:t>Kontrak</a:t>
            </a:r>
            <a:r>
              <a:rPr lang="en-US" sz="2650" b="1" dirty="0">
                <a:solidFill>
                  <a:srgbClr val="002060"/>
                </a:solidFill>
                <a:latin typeface="Montserrat"/>
              </a:rPr>
              <a:t> Kuliah PTA 2025/2026</a:t>
            </a:r>
            <a:br>
              <a:rPr lang="en-US" sz="3700" b="1" dirty="0">
                <a:latin typeface="Montserrat" pitchFamily="2" charset="77"/>
              </a:rPr>
            </a:br>
            <a:r>
              <a:rPr lang="en-US" sz="3150" b="1" dirty="0" err="1">
                <a:solidFill>
                  <a:srgbClr val="002060"/>
                </a:solidFill>
                <a:latin typeface="Montserrat"/>
              </a:rPr>
              <a:t>Analisis</a:t>
            </a:r>
            <a:r>
              <a:rPr lang="en-US" sz="3150" b="1" dirty="0">
                <a:solidFill>
                  <a:srgbClr val="002060"/>
                </a:solidFill>
                <a:latin typeface="Montserrat"/>
              </a:rPr>
              <a:t> Data </a:t>
            </a:r>
            <a:r>
              <a:rPr lang="en-US" sz="3150" b="1" dirty="0" err="1">
                <a:solidFill>
                  <a:srgbClr val="002060"/>
                </a:solidFill>
                <a:latin typeface="Montserrat"/>
              </a:rPr>
              <a:t>Geofisika</a:t>
            </a:r>
            <a:br>
              <a:rPr lang="en-US" sz="1850" dirty="0">
                <a:latin typeface="Montserrat" pitchFamily="2" charset="77"/>
              </a:rPr>
            </a:br>
            <a:endParaRPr lang="en-US" sz="2650" u="sng" dirty="0">
              <a:solidFill>
                <a:srgbClr val="002060"/>
              </a:solidFill>
              <a:latin typeface="Montserrat"/>
            </a:endParaRPr>
          </a:p>
          <a:p>
            <a:pPr>
              <a:buSzPts val="4400"/>
            </a:pPr>
            <a:r>
              <a:rPr lang="en-US" sz="2650" u="sng" dirty="0" err="1">
                <a:solidFill>
                  <a:srgbClr val="002060"/>
                </a:solidFill>
                <a:latin typeface="Montserrat"/>
              </a:rPr>
              <a:t>Agus</a:t>
            </a:r>
            <a:r>
              <a:rPr lang="en-US" sz="2650" u="sng" dirty="0">
                <a:solidFill>
                  <a:srgbClr val="002060"/>
                </a:solidFill>
                <a:latin typeface="Montserrat"/>
              </a:rPr>
              <a:t> </a:t>
            </a:r>
            <a:r>
              <a:rPr lang="en-US" sz="2650" u="sng" dirty="0" err="1">
                <a:solidFill>
                  <a:srgbClr val="002060"/>
                </a:solidFill>
                <a:latin typeface="Montserrat"/>
              </a:rPr>
              <a:t>Riyanto</a:t>
            </a:r>
            <a:r>
              <a:rPr lang="en-US" sz="2650" u="sng" dirty="0">
                <a:solidFill>
                  <a:srgbClr val="002060"/>
                </a:solidFill>
                <a:latin typeface="Montserrat"/>
              </a:rPr>
              <a:t>, </a:t>
            </a:r>
            <a:r>
              <a:rPr lang="en-US" sz="2650" u="sng" dirty="0" err="1">
                <a:solidFill>
                  <a:srgbClr val="002060"/>
                </a:solidFill>
                <a:latin typeface="Montserrat"/>
              </a:rPr>
              <a:t>M.Si</a:t>
            </a:r>
            <a:r>
              <a:rPr lang="en-US" sz="2650" u="sng" dirty="0">
                <a:solidFill>
                  <a:srgbClr val="002060"/>
                </a:solidFill>
                <a:latin typeface="Montserrat"/>
              </a:rPr>
              <a:t>.</a:t>
            </a:r>
          </a:p>
        </p:txBody>
      </p:sp>
      <p:sp>
        <p:nvSpPr>
          <p:cNvPr id="16" name="Google Shape;338;p34">
            <a:extLst>
              <a:ext uri="{FF2B5EF4-FFF2-40B4-BE49-F238E27FC236}">
                <a16:creationId xmlns:a16="http://schemas.microsoft.com/office/drawing/2014/main" id="{66E2D532-DD8A-69C3-B881-3C21F2B14DDB}"/>
              </a:ext>
            </a:extLst>
          </p:cNvPr>
          <p:cNvSpPr txBox="1">
            <a:spLocks/>
          </p:cNvSpPr>
          <p:nvPr/>
        </p:nvSpPr>
        <p:spPr>
          <a:xfrm>
            <a:off x="768437" y="3980769"/>
            <a:ext cx="5362588" cy="1372785"/>
          </a:xfrm>
          <a:prstGeom prst="rect">
            <a:avLst/>
          </a:prstGeom>
        </p:spPr>
        <p:txBody>
          <a:bodyPr spcFirstLastPara="1" wrap="square" lIns="121692" tIns="121692" rIns="121692" bIns="121692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396" b="1" dirty="0" err="1">
                <a:solidFill>
                  <a:srgbClr val="002060"/>
                </a:solidFill>
                <a:latin typeface="Montserrat" pitchFamily="2" charset="77"/>
              </a:rPr>
              <a:t>Fakultas</a:t>
            </a:r>
            <a:r>
              <a:rPr lang="en-ID" sz="2396" b="1" dirty="0">
                <a:solidFill>
                  <a:srgbClr val="002060"/>
                </a:solidFill>
                <a:latin typeface="Montserrat" pitchFamily="2" charset="77"/>
              </a:rPr>
              <a:t> </a:t>
            </a:r>
            <a:r>
              <a:rPr lang="en-ID" sz="2396" b="1" dirty="0" err="1">
                <a:solidFill>
                  <a:srgbClr val="002060"/>
                </a:solidFill>
                <a:latin typeface="Montserrat" pitchFamily="2" charset="77"/>
              </a:rPr>
              <a:t>Matematika</a:t>
            </a:r>
            <a:r>
              <a:rPr lang="en-ID" sz="2396" b="1" dirty="0">
                <a:solidFill>
                  <a:srgbClr val="002060"/>
                </a:solidFill>
                <a:latin typeface="Montserrat" pitchFamily="2" charset="77"/>
              </a:rPr>
              <a:t>  dan </a:t>
            </a:r>
            <a:r>
              <a:rPr lang="en-ID" sz="2396" b="1" dirty="0" err="1">
                <a:solidFill>
                  <a:srgbClr val="002060"/>
                </a:solidFill>
                <a:latin typeface="Montserrat" pitchFamily="2" charset="77"/>
              </a:rPr>
              <a:t>Ilmu</a:t>
            </a:r>
            <a:r>
              <a:rPr lang="en-ID" sz="2396" b="1" dirty="0">
                <a:solidFill>
                  <a:srgbClr val="002060"/>
                </a:solidFill>
                <a:latin typeface="Montserrat" pitchFamily="2" charset="77"/>
              </a:rPr>
              <a:t> </a:t>
            </a:r>
            <a:r>
              <a:rPr lang="en-ID" sz="2396" b="1" dirty="0" err="1">
                <a:solidFill>
                  <a:srgbClr val="002060"/>
                </a:solidFill>
                <a:latin typeface="Montserrat" pitchFamily="2" charset="77"/>
              </a:rPr>
              <a:t>Pengetahuan</a:t>
            </a:r>
            <a:r>
              <a:rPr lang="en-ID" sz="2396" b="1" dirty="0">
                <a:solidFill>
                  <a:srgbClr val="002060"/>
                </a:solidFill>
                <a:latin typeface="Montserrat" pitchFamily="2" charset="77"/>
              </a:rPr>
              <a:t> Alam</a:t>
            </a:r>
          </a:p>
          <a:p>
            <a:r>
              <a:rPr lang="en-ID" sz="2130" dirty="0">
                <a:solidFill>
                  <a:srgbClr val="002060"/>
                </a:solidFill>
                <a:latin typeface="Montserrat" pitchFamily="2" charset="77"/>
              </a:rPr>
              <a:t>Universitas Indonesia</a:t>
            </a:r>
          </a:p>
        </p:txBody>
      </p:sp>
      <p:cxnSp>
        <p:nvCxnSpPr>
          <p:cNvPr id="17" name="Google Shape;339;p34">
            <a:extLst>
              <a:ext uri="{FF2B5EF4-FFF2-40B4-BE49-F238E27FC236}">
                <a16:creationId xmlns:a16="http://schemas.microsoft.com/office/drawing/2014/main" id="{7CBFBE4E-25A4-0204-F180-12829AD4381C}"/>
              </a:ext>
            </a:extLst>
          </p:cNvPr>
          <p:cNvCxnSpPr>
            <a:cxnSpLocks/>
          </p:cNvCxnSpPr>
          <p:nvPr/>
        </p:nvCxnSpPr>
        <p:spPr>
          <a:xfrm>
            <a:off x="868542" y="3885424"/>
            <a:ext cx="7365449" cy="0"/>
          </a:xfrm>
          <a:prstGeom prst="straightConnector1">
            <a:avLst/>
          </a:prstGeom>
          <a:ln>
            <a:solidFill>
              <a:srgbClr val="002060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426760F-B18E-1C86-C412-AA3D8CEEAC8F}"/>
              </a:ext>
            </a:extLst>
          </p:cNvPr>
          <p:cNvGrpSpPr>
            <a:grpSpLocks/>
          </p:cNvGrpSpPr>
          <p:nvPr/>
        </p:nvGrpSpPr>
        <p:grpSpPr>
          <a:xfrm>
            <a:off x="7418287" y="2522751"/>
            <a:ext cx="4581161" cy="2916035"/>
            <a:chOff x="4186778" y="1408953"/>
            <a:chExt cx="3940346" cy="250813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C8A05C1-75BD-575B-D046-D440232EBD7F}"/>
                </a:ext>
              </a:extLst>
            </p:cNvPr>
            <p:cNvSpPr>
              <a:spLocks/>
            </p:cNvSpPr>
            <p:nvPr/>
          </p:nvSpPr>
          <p:spPr>
            <a:xfrm>
              <a:off x="4186778" y="2309003"/>
              <a:ext cx="3853127" cy="160808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91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608B622-F149-4DC2-A181-1FA0A848457A}"/>
                </a:ext>
              </a:extLst>
            </p:cNvPr>
            <p:cNvSpPr>
              <a:spLocks/>
            </p:cNvSpPr>
            <p:nvPr/>
          </p:nvSpPr>
          <p:spPr>
            <a:xfrm>
              <a:off x="4283512" y="1791166"/>
              <a:ext cx="3843612" cy="1608089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91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D557F53-12A1-77EF-F7DB-EF47A2272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06703" y="1408953"/>
              <a:ext cx="3646820" cy="237251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9DF7588B-A0C8-2967-E21F-1892F6C1F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oogle Shape;285;p62">
            <a:extLst>
              <a:ext uri="{FF2B5EF4-FFF2-40B4-BE49-F238E27FC236}">
                <a16:creationId xmlns:a16="http://schemas.microsoft.com/office/drawing/2014/main" id="{3EB1381D-338E-6B86-2792-86E5E23590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8564397"/>
              </p:ext>
            </p:extLst>
          </p:nvPr>
        </p:nvGraphicFramePr>
        <p:xfrm>
          <a:off x="892508" y="1218903"/>
          <a:ext cx="10406975" cy="287016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9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6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48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967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>
                          <a:solidFill>
                            <a:schemeClr val="lt1"/>
                          </a:solidFill>
                          <a:latin typeface="Montserrat"/>
                        </a:rPr>
                        <a:t>Pekan</a:t>
                      </a:r>
                      <a:endParaRPr b="1" dirty="0">
                        <a:latin typeface="Montserrat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Topik</a:t>
                      </a:r>
                      <a:r>
                        <a:rPr lang="en-US" sz="2800" b="1" u="none" strike="noStrike" cap="none" dirty="0">
                          <a:solidFill>
                            <a:schemeClr val="lt1"/>
                          </a:solidFill>
                          <a:latin typeface="Montserrat"/>
                        </a:rPr>
                        <a:t> </a:t>
                      </a: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Pembahasan</a:t>
                      </a:r>
                      <a:endParaRPr sz="2800" b="1" u="none" strike="noStrike" cap="none" dirty="0">
                        <a:solidFill>
                          <a:schemeClr val="lt1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9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13</a:t>
                      </a:r>
                      <a:endParaRPr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17 November 2025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Attributes Seismic</a:t>
                      </a:r>
                      <a:endParaRPr sz="1800" b="0" i="0" u="none" strike="noStrike" cap="none" dirty="0">
                        <a:solidFill>
                          <a:schemeClr val="tx1"/>
                        </a:solidFill>
                        <a:latin typeface="Montserra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14</a:t>
                      </a:r>
                      <a:endParaRPr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24 November 2025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Elastic Impedance</a:t>
                      </a:r>
                      <a:endParaRPr sz="1800" b="0" i="0" u="none" strike="noStrike" cap="none" dirty="0">
                        <a:solidFill>
                          <a:schemeClr val="tx1"/>
                        </a:solidFill>
                        <a:latin typeface="Montserra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9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15</a:t>
                      </a:r>
                      <a:endParaRPr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 </a:t>
                      </a:r>
                      <a:r>
                        <a:rPr lang="en-US" sz="24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Desember</a:t>
                      </a: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2025</a:t>
                      </a:r>
                      <a:endParaRPr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Extended Elastic Impedance</a:t>
                      </a:r>
                      <a:endParaRPr sz="1800" b="0" i="0" u="none" strike="noStrike" cap="none" dirty="0">
                        <a:solidFill>
                          <a:schemeClr val="tx1"/>
                        </a:solidFill>
                        <a:latin typeface="Montserra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9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16</a:t>
                      </a:r>
                      <a:endParaRPr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8 - 25 </a:t>
                      </a:r>
                      <a:r>
                        <a:rPr lang="en-US" sz="24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Desember</a:t>
                      </a: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2025</a:t>
                      </a:r>
                      <a:endParaRPr lang="en-US" sz="24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ea typeface="+mn-ea"/>
                          <a:cs typeface="+mn-cs"/>
                          <a:sym typeface="Arial"/>
                        </a:rPr>
                        <a:t>UAS di </a:t>
                      </a:r>
                      <a:r>
                        <a:rPr kumimoji="0" lang="en-US" sz="24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ea typeface="+mn-ea"/>
                          <a:cs typeface="+mn-cs"/>
                          <a:sym typeface="Arial"/>
                        </a:rPr>
                        <a:t>blok</a:t>
                      </a:r>
                      <a:endParaRPr kumimoji="0" lang="en-US" sz="2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uLnTx/>
                        <a:uFillTx/>
                        <a:latin typeface="Montserra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Google Shape;276;p61">
            <a:extLst>
              <a:ext uri="{FF2B5EF4-FFF2-40B4-BE49-F238E27FC236}">
                <a16:creationId xmlns:a16="http://schemas.microsoft.com/office/drawing/2014/main" id="{D99128EC-D156-0B51-60B7-6DDA46D0A253}"/>
              </a:ext>
            </a:extLst>
          </p:cNvPr>
          <p:cNvSpPr txBox="1"/>
          <p:nvPr/>
        </p:nvSpPr>
        <p:spPr>
          <a:xfrm>
            <a:off x="1506071" y="235368"/>
            <a:ext cx="8873474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Satuan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Acara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Perkuliahan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(SAP)</a:t>
            </a:r>
            <a:endParaRPr sz="1400" b="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9307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0C8BCA53-DDB7-00F1-2BD0-6FF67D3AE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oogle Shape;285;p62">
            <a:extLst>
              <a:ext uri="{FF2B5EF4-FFF2-40B4-BE49-F238E27FC236}">
                <a16:creationId xmlns:a16="http://schemas.microsoft.com/office/drawing/2014/main" id="{4301CFCE-C715-89F3-CDA3-CD00656D00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5146860"/>
              </p:ext>
            </p:extLst>
          </p:nvPr>
        </p:nvGraphicFramePr>
        <p:xfrm>
          <a:off x="892506" y="1399032"/>
          <a:ext cx="10406975" cy="45032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9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37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29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5598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Tanggal</a:t>
                      </a:r>
                      <a:endParaRPr b="1" dirty="0">
                        <a:latin typeface="Montserrat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Keterangan</a:t>
                      </a:r>
                      <a:endParaRPr sz="2800" b="1" u="none" strike="noStrike" cap="none" dirty="0">
                        <a:solidFill>
                          <a:schemeClr val="lt1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93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</a:t>
                      </a:r>
                      <a:endParaRPr sz="20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28 Mar 2025</a:t>
                      </a:r>
                      <a:endParaRPr sz="20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Cuti</a:t>
                      </a: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Bersama Hari </a:t>
                      </a:r>
                      <a:r>
                        <a:rPr lang="en-US" sz="20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Suci</a:t>
                      </a: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</a:t>
                      </a:r>
                      <a:r>
                        <a:rPr lang="en-US" sz="20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Nyepi</a:t>
                      </a: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</a:t>
                      </a:r>
                      <a:r>
                        <a:rPr lang="en-US" sz="20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Tahun</a:t>
                      </a: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Baru Saka 1974</a:t>
                      </a:r>
                      <a:endParaRPr sz="2000" u="none" strike="noStrike" cap="none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93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2</a:t>
                      </a:r>
                      <a:endParaRPr sz="20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29 Mar 2025</a:t>
                      </a:r>
                      <a:endParaRPr sz="20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Hari </a:t>
                      </a:r>
                      <a:r>
                        <a:rPr lang="en-US" sz="20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Suci</a:t>
                      </a: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</a:t>
                      </a:r>
                      <a:r>
                        <a:rPr lang="en-US" sz="20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Nyepi</a:t>
                      </a: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</a:t>
                      </a:r>
                      <a:r>
                        <a:rPr lang="en-US" sz="20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Tahun</a:t>
                      </a: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Baru Saka 1974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uLnTx/>
                        <a:uFillTx/>
                        <a:latin typeface="Montserrat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376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3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31 Mar – 1 Apr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Hari Raya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Idul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Fitri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1446 H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9729745"/>
                  </a:ext>
                </a:extLst>
              </a:tr>
              <a:tr h="63376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4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2, 3, 4, dan 7 Apr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Cuti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Bersama Hari Raya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Idul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Fitri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1446 H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2975214"/>
                  </a:ext>
                </a:extLst>
              </a:tr>
              <a:tr h="42093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18 Apr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Wafat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Yesus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Kristus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uLnTx/>
                        <a:uFillTx/>
                        <a:latin typeface="Montserrat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9211911"/>
                  </a:ext>
                </a:extLst>
              </a:tr>
              <a:tr h="42093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6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20 Apr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Kebangkitan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Yesus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Kristus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(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Paskah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)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7067595"/>
                  </a:ext>
                </a:extLst>
              </a:tr>
              <a:tr h="42093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7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1 Mei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Hari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Buruh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Internasional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uLnTx/>
                        <a:uFillTx/>
                        <a:latin typeface="Montserrat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0129974"/>
                  </a:ext>
                </a:extLst>
              </a:tr>
              <a:tr h="42093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8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12 Mei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Hari Raya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Waisak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2569 BE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9275620"/>
                  </a:ext>
                </a:extLst>
              </a:tr>
            </a:tbl>
          </a:graphicData>
        </a:graphic>
      </p:graphicFrame>
      <p:sp>
        <p:nvSpPr>
          <p:cNvPr id="4" name="Google Shape;284;p62">
            <a:extLst>
              <a:ext uri="{FF2B5EF4-FFF2-40B4-BE49-F238E27FC236}">
                <a16:creationId xmlns:a16="http://schemas.microsoft.com/office/drawing/2014/main" id="{3A0A6E68-92FA-28B1-2782-37ACB84C426D}"/>
              </a:ext>
            </a:extLst>
          </p:cNvPr>
          <p:cNvSpPr txBox="1"/>
          <p:nvPr/>
        </p:nvSpPr>
        <p:spPr>
          <a:xfrm>
            <a:off x="2000708" y="250103"/>
            <a:ext cx="8190573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Hari </a:t>
            </a:r>
            <a:r>
              <a:rPr lang="en-US" sz="28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Libur</a:t>
            </a:r>
            <a:r>
              <a:rPr lang="en-US" sz="28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Nasional dan </a:t>
            </a:r>
            <a:r>
              <a:rPr lang="en-US" sz="28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Cuti</a:t>
            </a:r>
            <a:r>
              <a:rPr lang="en-US" sz="28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Bersama 2025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000" dirty="0">
                <a:solidFill>
                  <a:srgbClr val="002060"/>
                </a:solidFill>
                <a:latin typeface="Montserrat" pitchFamily="2" charset="77"/>
              </a:rPr>
              <a:t>ATA 2024/2025</a:t>
            </a:r>
            <a:endParaRPr sz="90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4846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B3EC62F9-35F8-0797-1BB4-7BD421EED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84;p62">
            <a:extLst>
              <a:ext uri="{FF2B5EF4-FFF2-40B4-BE49-F238E27FC236}">
                <a16:creationId xmlns:a16="http://schemas.microsoft.com/office/drawing/2014/main" id="{BDEFDCA3-0ED0-7477-B345-6B25620E995D}"/>
              </a:ext>
            </a:extLst>
          </p:cNvPr>
          <p:cNvSpPr txBox="1"/>
          <p:nvPr/>
        </p:nvSpPr>
        <p:spPr>
          <a:xfrm>
            <a:off x="2000708" y="250103"/>
            <a:ext cx="8190573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Hari </a:t>
            </a:r>
            <a:r>
              <a:rPr lang="en-US" sz="28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Libur</a:t>
            </a:r>
            <a:r>
              <a:rPr lang="en-US" sz="28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Nasional dan </a:t>
            </a:r>
            <a:r>
              <a:rPr lang="en-US" sz="28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Cuti</a:t>
            </a:r>
            <a:r>
              <a:rPr lang="en-US" sz="28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Bersama 2025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000" dirty="0">
                <a:solidFill>
                  <a:srgbClr val="002060"/>
                </a:solidFill>
                <a:latin typeface="Montserrat" pitchFamily="2" charset="77"/>
              </a:rPr>
              <a:t>ATA 2024/2025</a:t>
            </a:r>
            <a:endParaRPr sz="90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graphicFrame>
        <p:nvGraphicFramePr>
          <p:cNvPr id="2" name="Google Shape;285;p62">
            <a:extLst>
              <a:ext uri="{FF2B5EF4-FFF2-40B4-BE49-F238E27FC236}">
                <a16:creationId xmlns:a16="http://schemas.microsoft.com/office/drawing/2014/main" id="{53532209-DA35-4286-31DB-795322B34D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8437513"/>
              </p:ext>
            </p:extLst>
          </p:nvPr>
        </p:nvGraphicFramePr>
        <p:xfrm>
          <a:off x="892506" y="1399032"/>
          <a:ext cx="10406975" cy="452628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9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37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29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9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Tanggal</a:t>
                      </a:r>
                      <a:endParaRPr b="1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Keterangan</a:t>
                      </a:r>
                      <a:endParaRPr sz="2800" b="1" u="none" strike="noStrike" cap="none" dirty="0">
                        <a:solidFill>
                          <a:schemeClr val="lt1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94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9</a:t>
                      </a:r>
                      <a:endParaRPr sz="20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Montserrat"/>
                        </a:rPr>
                        <a:t>13 Mei 2025</a:t>
                      </a:r>
                      <a:endParaRPr sz="20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Cuti</a:t>
                      </a: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Bersama Hari Raya </a:t>
                      </a:r>
                      <a:r>
                        <a:rPr lang="en-US" sz="20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Waisak</a:t>
                      </a:r>
                      <a:r>
                        <a:rPr lang="en-US" sz="20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2569 BE</a:t>
                      </a:r>
                      <a:endParaRPr sz="2000" u="none" strike="noStrike" cap="none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94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Montserrat"/>
                        </a:rPr>
                        <a:t>10</a:t>
                      </a:r>
                      <a:endParaRPr sz="20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Montserrat"/>
                        </a:rPr>
                        <a:t>29 Mei 2025</a:t>
                      </a:r>
                      <a:endParaRPr sz="20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Kenaikan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Yesus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Kristus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uLnTx/>
                        <a:uFillTx/>
                        <a:latin typeface="Montserrat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94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11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30 Mei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Cuti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Bersama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Kenaikan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Yesus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Kristus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uLnTx/>
                        <a:uFillTx/>
                        <a:latin typeface="Montserrat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9729745"/>
                  </a:ext>
                </a:extLst>
              </a:tr>
              <a:tr h="54094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12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1 Juni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Hari Lahir Pancasila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2975214"/>
                  </a:ext>
                </a:extLst>
              </a:tr>
              <a:tr h="54094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13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6 Juni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Hari Raya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Idul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Adha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1446 H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9211911"/>
                  </a:ext>
                </a:extLst>
              </a:tr>
              <a:tr h="54094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14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9 Juni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Cuti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Bersama Hari Raya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Idul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Adha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1446 H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7067595"/>
                  </a:ext>
                </a:extLst>
              </a:tr>
              <a:tr h="54094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15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rgbClr val="002060"/>
                          </a:solidFill>
                          <a:latin typeface="Montserrat"/>
                        </a:rPr>
                        <a:t>27 Juni 2025</a:t>
                      </a:r>
                      <a:endParaRPr sz="2000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1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Muharam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Tahun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Montserrat"/>
                          <a:cs typeface="Arial"/>
                          <a:sym typeface="Arial"/>
                        </a:rPr>
                        <a:t> Baru Islam 1447 H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0129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6129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E09AD576-AFC5-FF05-336C-00DDD04F5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93;p63">
            <a:extLst>
              <a:ext uri="{FF2B5EF4-FFF2-40B4-BE49-F238E27FC236}">
                <a16:creationId xmlns:a16="http://schemas.microsoft.com/office/drawing/2014/main" id="{EA56115F-BD36-51D3-8A93-82CE16F4FBF6}"/>
              </a:ext>
            </a:extLst>
          </p:cNvPr>
          <p:cNvSpPr txBox="1"/>
          <p:nvPr/>
        </p:nvSpPr>
        <p:spPr>
          <a:xfrm>
            <a:off x="2000713" y="235368"/>
            <a:ext cx="819057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Komponen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Penilaian</a:t>
            </a:r>
            <a:endParaRPr sz="1400" b="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graphicFrame>
        <p:nvGraphicFramePr>
          <p:cNvPr id="3" name="Google Shape;294;p63">
            <a:extLst>
              <a:ext uri="{FF2B5EF4-FFF2-40B4-BE49-F238E27FC236}">
                <a16:creationId xmlns:a16="http://schemas.microsoft.com/office/drawing/2014/main" id="{A7DC2065-363F-DC6B-83A2-EE2C7D774E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1457772"/>
              </p:ext>
            </p:extLst>
          </p:nvPr>
        </p:nvGraphicFramePr>
        <p:xfrm>
          <a:off x="1445756" y="943214"/>
          <a:ext cx="9513550" cy="56764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85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59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2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Komponen</a:t>
                      </a:r>
                      <a:endParaRPr sz="2800" b="1" u="none" strike="noStrike" cap="none" dirty="0">
                        <a:solidFill>
                          <a:schemeClr val="lt1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Bobot</a:t>
                      </a:r>
                      <a:r>
                        <a:rPr lang="en-US" sz="2800" b="1" u="none" strike="noStrike" cap="none" dirty="0">
                          <a:solidFill>
                            <a:schemeClr val="lt1"/>
                          </a:solidFill>
                          <a:latin typeface="Montserrat"/>
                        </a:rPr>
                        <a:t> (%)</a:t>
                      </a:r>
                      <a:endParaRPr b="1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9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UTS</a:t>
                      </a:r>
                      <a:endParaRPr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2400" b="0" i="0" u="none" strike="noStrike" cap="none" dirty="0">
                        <a:solidFill>
                          <a:schemeClr val="dk1"/>
                        </a:solidFill>
                        <a:latin typeface="Montserrat" panose="00000500000000000000" pitchFamily="2" charset="0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9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Final Project</a:t>
                      </a:r>
                      <a:endParaRPr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2400" b="0" i="0" u="none" strike="noStrike" cap="none" dirty="0">
                        <a:solidFill>
                          <a:schemeClr val="dk1"/>
                        </a:solidFill>
                        <a:latin typeface="Montserrat" panose="00000500000000000000" pitchFamily="2" charset="0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9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Tugas</a:t>
                      </a:r>
                      <a:endParaRPr sz="2400" u="none" strike="noStrike" cap="none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2400" b="0" i="0" u="none" strike="noStrike" cap="none" dirty="0">
                        <a:solidFill>
                          <a:schemeClr val="dk1"/>
                        </a:solidFill>
                        <a:latin typeface="Montserrat" panose="00000500000000000000" pitchFamily="2" charset="0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9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Kuis</a:t>
                      </a: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</a:t>
                      </a:r>
                      <a:endParaRPr sz="2400" u="none" strike="noStrike" cap="none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2400" b="0" i="0" u="none" strike="noStrike" cap="none" dirty="0">
                        <a:solidFill>
                          <a:schemeClr val="dk1"/>
                        </a:solidFill>
                        <a:latin typeface="Montserrat" panose="00000500000000000000" pitchFamily="2" charset="0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9732302"/>
                  </a:ext>
                </a:extLst>
              </a:tr>
              <a:tr h="809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Kehadiran</a:t>
                      </a:r>
                      <a:r>
                        <a:rPr lang="en-US" sz="24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</a:t>
                      </a:r>
                      <a:endParaRPr sz="2400" u="none" strike="noStrike" cap="none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2400" b="0" i="0" u="none" strike="noStrike" cap="none" dirty="0">
                        <a:solidFill>
                          <a:schemeClr val="dk1"/>
                        </a:solidFill>
                        <a:latin typeface="Montserrat" panose="00000500000000000000" pitchFamily="2" charset="0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26646"/>
                  </a:ext>
                </a:extLst>
              </a:tr>
              <a:tr h="809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Total</a:t>
                      </a:r>
                      <a:endParaRPr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b="1" i="0" u="none" strike="noStrike" cap="none" dirty="0">
                          <a:solidFill>
                            <a:srgbClr val="002060"/>
                          </a:solidFill>
                          <a:latin typeface="Montserrat"/>
                          <a:ea typeface="Arial"/>
                          <a:cs typeface="Arial"/>
                          <a:sym typeface="Arial"/>
                        </a:rPr>
                        <a:t>100</a:t>
                      </a:r>
                      <a:endParaRPr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9540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F5291A40-7350-D0D8-A090-714BBFF18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1;p64">
            <a:extLst>
              <a:ext uri="{FF2B5EF4-FFF2-40B4-BE49-F238E27FC236}">
                <a16:creationId xmlns:a16="http://schemas.microsoft.com/office/drawing/2014/main" id="{4A19C4F3-E90C-94FB-44A9-F733BC356635}"/>
              </a:ext>
            </a:extLst>
          </p:cNvPr>
          <p:cNvSpPr txBox="1"/>
          <p:nvPr/>
        </p:nvSpPr>
        <p:spPr>
          <a:xfrm>
            <a:off x="897039" y="283243"/>
            <a:ext cx="1039792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Bahan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Bacaan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dan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Referensi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5" name="Google Shape;302;p64">
            <a:extLst>
              <a:ext uri="{FF2B5EF4-FFF2-40B4-BE49-F238E27FC236}">
                <a16:creationId xmlns:a16="http://schemas.microsoft.com/office/drawing/2014/main" id="{41C7601D-59E3-4DDB-CA48-126C16B3E6FF}"/>
              </a:ext>
            </a:extLst>
          </p:cNvPr>
          <p:cNvSpPr/>
          <p:nvPr/>
        </p:nvSpPr>
        <p:spPr>
          <a:xfrm>
            <a:off x="792831" y="1476315"/>
            <a:ext cx="10606338" cy="4600022"/>
          </a:xfrm>
          <a:prstGeom prst="rect">
            <a:avLst/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Forel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, D., Benz, T., &amp; Pennington, W. D. (2005). Seismic Data Processing with Seismic Un∗ x: A 2D Seismic Data Processing Primer. Society of Exploration Geophysicists.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Margrave, G. F., &amp; Lamoureux, M. P. (2019). Numerical methods of exploration seismology: With algorithms in MATLAB®. Cambridge University Press.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823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4CAA8227-9071-2517-962C-F467E2A72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7;p65">
            <a:extLst>
              <a:ext uri="{FF2B5EF4-FFF2-40B4-BE49-F238E27FC236}">
                <a16:creationId xmlns:a16="http://schemas.microsoft.com/office/drawing/2014/main" id="{AEC1A117-3DD9-5022-ABCC-3EB86493F1E6}"/>
              </a:ext>
            </a:extLst>
          </p:cNvPr>
          <p:cNvSpPr txBox="1"/>
          <p:nvPr/>
        </p:nvSpPr>
        <p:spPr>
          <a:xfrm>
            <a:off x="366661" y="288565"/>
            <a:ext cx="113952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Tata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Tertib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Perkuliahan</a:t>
            </a:r>
            <a:endParaRPr lang="en-US" sz="3600" b="1" i="0" u="none" strike="noStrike" cap="none">
              <a:solidFill>
                <a:srgbClr val="00206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3" name="Google Shape;310;p65">
            <a:extLst>
              <a:ext uri="{FF2B5EF4-FFF2-40B4-BE49-F238E27FC236}">
                <a16:creationId xmlns:a16="http://schemas.microsoft.com/office/drawing/2014/main" id="{6D9C45F8-1AA1-33F0-DB35-FDC82C5977AE}"/>
              </a:ext>
            </a:extLst>
          </p:cNvPr>
          <p:cNvSpPr txBox="1"/>
          <p:nvPr/>
        </p:nvSpPr>
        <p:spPr>
          <a:xfrm>
            <a:off x="1423851" y="1338049"/>
            <a:ext cx="10013476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Mahasiswa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yang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berhak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mengikuti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perkuliahan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adalah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mahasiswa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yang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terdaftar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(di SIAK NG)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sebagai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peserta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perkuliahan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pada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tahun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akademik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atau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semester yang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sedang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berjalan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endParaRPr sz="1600" b="0" i="0" u="none" strike="noStrike" cap="none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6" name="Google Shape;311;p65">
            <a:extLst>
              <a:ext uri="{FF2B5EF4-FFF2-40B4-BE49-F238E27FC236}">
                <a16:creationId xmlns:a16="http://schemas.microsoft.com/office/drawing/2014/main" id="{D26A81BB-075E-7B7C-3C47-6BB49FE36FC5}"/>
              </a:ext>
            </a:extLst>
          </p:cNvPr>
          <p:cNvSpPr txBox="1"/>
          <p:nvPr/>
        </p:nvSpPr>
        <p:spPr>
          <a:xfrm>
            <a:off x="1423851" y="2159428"/>
            <a:ext cx="9979296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Mahasiswa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harus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memastikan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tidak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salah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memasuki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EMAS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(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untuk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mata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kuliah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yang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memiliki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kelas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paralel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lebih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dari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1)</a:t>
            </a:r>
            <a:endParaRPr sz="1200">
              <a:latin typeface="Montserrat" pitchFamily="2" charset="77"/>
            </a:endParaRPr>
          </a:p>
        </p:txBody>
      </p:sp>
      <p:sp>
        <p:nvSpPr>
          <p:cNvPr id="8" name="Google Shape;312;p65">
            <a:extLst>
              <a:ext uri="{FF2B5EF4-FFF2-40B4-BE49-F238E27FC236}">
                <a16:creationId xmlns:a16="http://schemas.microsoft.com/office/drawing/2014/main" id="{998C8251-C010-865A-DD90-0D50FFA1B457}"/>
              </a:ext>
            </a:extLst>
          </p:cNvPr>
          <p:cNvSpPr txBox="1"/>
          <p:nvPr/>
        </p:nvSpPr>
        <p:spPr>
          <a:xfrm>
            <a:off x="1423851" y="2959326"/>
            <a:ext cx="979926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Mahasiswa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harus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memperhatikan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jadwal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acara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perkuliahan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(luring / daring,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sinkronus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/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asinkronus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) yang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telah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ditentukan</a:t>
            </a:r>
            <a:endParaRPr sz="1600" b="0" i="0" u="none" strike="noStrike" cap="none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cxnSp>
        <p:nvCxnSpPr>
          <p:cNvPr id="9" name="Google Shape;314;p65">
            <a:extLst>
              <a:ext uri="{FF2B5EF4-FFF2-40B4-BE49-F238E27FC236}">
                <a16:creationId xmlns:a16="http://schemas.microsoft.com/office/drawing/2014/main" id="{3A98FF07-BF96-8599-8E48-F38D8579AABC}"/>
              </a:ext>
            </a:extLst>
          </p:cNvPr>
          <p:cNvCxnSpPr/>
          <p:nvPr/>
        </p:nvCxnSpPr>
        <p:spPr>
          <a:xfrm>
            <a:off x="676039" y="2090289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" name="Google Shape;315;p65">
            <a:extLst>
              <a:ext uri="{FF2B5EF4-FFF2-40B4-BE49-F238E27FC236}">
                <a16:creationId xmlns:a16="http://schemas.microsoft.com/office/drawing/2014/main" id="{2E223927-3D7D-4DC1-7489-E8A6EED7347D}"/>
              </a:ext>
            </a:extLst>
          </p:cNvPr>
          <p:cNvCxnSpPr/>
          <p:nvPr/>
        </p:nvCxnSpPr>
        <p:spPr>
          <a:xfrm>
            <a:off x="693295" y="2857060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316;p65">
            <a:extLst>
              <a:ext uri="{FF2B5EF4-FFF2-40B4-BE49-F238E27FC236}">
                <a16:creationId xmlns:a16="http://schemas.microsoft.com/office/drawing/2014/main" id="{0C29B4B2-6094-D2E4-5329-212EA37DC13E}"/>
              </a:ext>
            </a:extLst>
          </p:cNvPr>
          <p:cNvCxnSpPr/>
          <p:nvPr/>
        </p:nvCxnSpPr>
        <p:spPr>
          <a:xfrm>
            <a:off x="676039" y="3667924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321;p65">
            <a:extLst>
              <a:ext uri="{FF2B5EF4-FFF2-40B4-BE49-F238E27FC236}">
                <a16:creationId xmlns:a16="http://schemas.microsoft.com/office/drawing/2014/main" id="{918C3FB9-F492-5810-2732-3CCA6219FC7B}"/>
              </a:ext>
            </a:extLst>
          </p:cNvPr>
          <p:cNvCxnSpPr/>
          <p:nvPr/>
        </p:nvCxnSpPr>
        <p:spPr>
          <a:xfrm>
            <a:off x="676039" y="1226307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" name="Google Shape;322;p65">
            <a:extLst>
              <a:ext uri="{FF2B5EF4-FFF2-40B4-BE49-F238E27FC236}">
                <a16:creationId xmlns:a16="http://schemas.microsoft.com/office/drawing/2014/main" id="{4849EAEB-C59C-D6A1-7031-60790E9D7F45}"/>
              </a:ext>
            </a:extLst>
          </p:cNvPr>
          <p:cNvCxnSpPr/>
          <p:nvPr/>
        </p:nvCxnSpPr>
        <p:spPr>
          <a:xfrm>
            <a:off x="693295" y="4529706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FA9DE2D-F16E-05DF-0BB0-F4D14EEA0763}"/>
              </a:ext>
            </a:extLst>
          </p:cNvPr>
          <p:cNvSpPr/>
          <p:nvPr/>
        </p:nvSpPr>
        <p:spPr>
          <a:xfrm>
            <a:off x="754673" y="1331248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01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BA359D-7B79-A816-957A-942080B370FA}"/>
              </a:ext>
            </a:extLst>
          </p:cNvPr>
          <p:cNvSpPr/>
          <p:nvPr/>
        </p:nvSpPr>
        <p:spPr>
          <a:xfrm>
            <a:off x="760785" y="2187184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02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75F119-34C6-D967-AAE0-2068631C8BBE}"/>
              </a:ext>
            </a:extLst>
          </p:cNvPr>
          <p:cNvSpPr/>
          <p:nvPr/>
        </p:nvSpPr>
        <p:spPr>
          <a:xfrm>
            <a:off x="754673" y="2999301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03</a:t>
            </a:r>
          </a:p>
        </p:txBody>
      </p:sp>
      <p:cxnSp>
        <p:nvCxnSpPr>
          <p:cNvPr id="17" name="Google Shape;322;p65">
            <a:extLst>
              <a:ext uri="{FF2B5EF4-FFF2-40B4-BE49-F238E27FC236}">
                <a16:creationId xmlns:a16="http://schemas.microsoft.com/office/drawing/2014/main" id="{C9BEEC4B-B2B2-1B39-C76A-5A9C141E4C95}"/>
              </a:ext>
            </a:extLst>
          </p:cNvPr>
          <p:cNvCxnSpPr/>
          <p:nvPr/>
        </p:nvCxnSpPr>
        <p:spPr>
          <a:xfrm>
            <a:off x="683583" y="6263913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345;p67">
            <a:extLst>
              <a:ext uri="{FF2B5EF4-FFF2-40B4-BE49-F238E27FC236}">
                <a16:creationId xmlns:a16="http://schemas.microsoft.com/office/drawing/2014/main" id="{EB55CC71-E697-A6D1-3624-1B0FCDF821DA}"/>
              </a:ext>
            </a:extLst>
          </p:cNvPr>
          <p:cNvSpPr txBox="1"/>
          <p:nvPr/>
        </p:nvSpPr>
        <p:spPr>
          <a:xfrm>
            <a:off x="1413164" y="3817371"/>
            <a:ext cx="979926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EMAS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merupakan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platform yang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digunakan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untuk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interaksi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dosen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/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tim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dosen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dengan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mahasiswa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,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sehingga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mahasiswa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harus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selalu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memperhatikan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pengumuman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di 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EMAS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. </a:t>
            </a:r>
            <a:endParaRPr sz="1200">
              <a:latin typeface="Montserrat" pitchFamily="2" charset="77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F13C83-E936-57AE-2D2A-1CC17887EC1C}"/>
              </a:ext>
            </a:extLst>
          </p:cNvPr>
          <p:cNvSpPr/>
          <p:nvPr/>
        </p:nvSpPr>
        <p:spPr>
          <a:xfrm>
            <a:off x="754673" y="3826801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04</a:t>
            </a:r>
          </a:p>
        </p:txBody>
      </p:sp>
      <p:sp>
        <p:nvSpPr>
          <p:cNvPr id="20" name="Google Shape;346;p67">
            <a:extLst>
              <a:ext uri="{FF2B5EF4-FFF2-40B4-BE49-F238E27FC236}">
                <a16:creationId xmlns:a16="http://schemas.microsoft.com/office/drawing/2014/main" id="{FDCDB47D-8C45-7DE5-4C2E-E97412A804EF}"/>
              </a:ext>
            </a:extLst>
          </p:cNvPr>
          <p:cNvSpPr txBox="1"/>
          <p:nvPr/>
        </p:nvSpPr>
        <p:spPr>
          <a:xfrm>
            <a:off x="1413164" y="4669886"/>
            <a:ext cx="979926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Selain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perkuliahan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di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dalam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kelas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, Media lain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seperti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email, SMS,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Whatsapp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, LINE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dapat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digunakan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sesuai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kesepakatan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dengan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dosen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/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tim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dosen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. </a:t>
            </a:r>
            <a:endParaRPr sz="1200">
              <a:latin typeface="Montserrat" pitchFamily="2" charset="77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C071BD-0EE0-D7D0-89B0-4DAB3A4EF66C}"/>
              </a:ext>
            </a:extLst>
          </p:cNvPr>
          <p:cNvSpPr/>
          <p:nvPr/>
        </p:nvSpPr>
        <p:spPr>
          <a:xfrm>
            <a:off x="754673" y="4679316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05</a:t>
            </a:r>
          </a:p>
        </p:txBody>
      </p:sp>
      <p:sp>
        <p:nvSpPr>
          <p:cNvPr id="22" name="Google Shape;347;p67">
            <a:extLst>
              <a:ext uri="{FF2B5EF4-FFF2-40B4-BE49-F238E27FC236}">
                <a16:creationId xmlns:a16="http://schemas.microsoft.com/office/drawing/2014/main" id="{68D0153B-767E-24E9-B93C-D7E73D79950E}"/>
              </a:ext>
            </a:extLst>
          </p:cNvPr>
          <p:cNvSpPr txBox="1"/>
          <p:nvPr/>
        </p:nvSpPr>
        <p:spPr>
          <a:xfrm>
            <a:off x="1391485" y="5475841"/>
            <a:ext cx="979926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Mahasiswa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wajib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8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memperhatikan</a:t>
            </a:r>
            <a:r>
              <a:rPr lang="en-US" sz="18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8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etika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jika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akan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menghubungi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dosen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/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tim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dosen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(pada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hari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dan jam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kerja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) .</a:t>
            </a:r>
            <a:endParaRPr sz="1800" b="0" i="0" u="none" strike="noStrike" cap="none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59AD2D3-D7B6-0A9A-C6AA-F01B1388304A}"/>
              </a:ext>
            </a:extLst>
          </p:cNvPr>
          <p:cNvSpPr/>
          <p:nvPr/>
        </p:nvSpPr>
        <p:spPr>
          <a:xfrm>
            <a:off x="754673" y="5519559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06</a:t>
            </a:r>
          </a:p>
        </p:txBody>
      </p:sp>
      <p:cxnSp>
        <p:nvCxnSpPr>
          <p:cNvPr id="24" name="Google Shape;322;p65">
            <a:extLst>
              <a:ext uri="{FF2B5EF4-FFF2-40B4-BE49-F238E27FC236}">
                <a16:creationId xmlns:a16="http://schemas.microsoft.com/office/drawing/2014/main" id="{4EAF9BEA-BA53-E2A6-2A5D-D2A4E44E20DE}"/>
              </a:ext>
            </a:extLst>
          </p:cNvPr>
          <p:cNvCxnSpPr/>
          <p:nvPr/>
        </p:nvCxnSpPr>
        <p:spPr>
          <a:xfrm>
            <a:off x="675972" y="5391390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092706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0A485642-8BC7-6D47-F588-B7F01C075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07;p65">
            <a:extLst>
              <a:ext uri="{FF2B5EF4-FFF2-40B4-BE49-F238E27FC236}">
                <a16:creationId xmlns:a16="http://schemas.microsoft.com/office/drawing/2014/main" id="{3F053D22-386E-5893-89A0-BDDF4DACB4A1}"/>
              </a:ext>
            </a:extLst>
          </p:cNvPr>
          <p:cNvSpPr txBox="1"/>
          <p:nvPr/>
        </p:nvSpPr>
        <p:spPr>
          <a:xfrm>
            <a:off x="366661" y="288565"/>
            <a:ext cx="11395200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Tata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Tertib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Perkuliahan</a:t>
            </a:r>
            <a:endParaRPr lang="en-US" sz="3600" b="1" i="0" u="none" strike="noStrike" cap="none">
              <a:solidFill>
                <a:srgbClr val="002060"/>
              </a:solidFill>
              <a:latin typeface="Montserrat" pitchFamily="2" charset="7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800">
                <a:solidFill>
                  <a:srgbClr val="002060"/>
                </a:solidFill>
                <a:latin typeface="Montserrat" pitchFamily="2" charset="77"/>
              </a:rPr>
              <a:t>Daring / </a:t>
            </a:r>
            <a:r>
              <a:rPr lang="en-US" sz="2800" i="1">
                <a:solidFill>
                  <a:srgbClr val="002060"/>
                </a:solidFill>
                <a:latin typeface="Montserrat" pitchFamily="2" charset="77"/>
              </a:rPr>
              <a:t>Blended</a:t>
            </a:r>
            <a:endParaRPr lang="en-US" sz="2800" i="1" u="none" strike="noStrike" cap="none">
              <a:solidFill>
                <a:srgbClr val="00206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35" name="Google Shape;313;p65">
            <a:extLst>
              <a:ext uri="{FF2B5EF4-FFF2-40B4-BE49-F238E27FC236}">
                <a16:creationId xmlns:a16="http://schemas.microsoft.com/office/drawing/2014/main" id="{E2A279E6-65E3-AE9E-F567-905DD3423699}"/>
              </a:ext>
            </a:extLst>
          </p:cNvPr>
          <p:cNvSpPr txBox="1"/>
          <p:nvPr/>
        </p:nvSpPr>
        <p:spPr>
          <a:xfrm>
            <a:off x="1423850" y="1432667"/>
            <a:ext cx="10211102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Selama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perkuliahan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daring/</a:t>
            </a:r>
            <a:r>
              <a:rPr lang="en-US" sz="1600" b="1" i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blended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(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sinkronus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),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sebelum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mengikuti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perkuliahan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secara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1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video conference 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(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sinkronus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),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harus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:</a:t>
            </a:r>
            <a:endParaRPr sz="1600">
              <a:latin typeface="Montserrat" pitchFamily="2" charset="77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Memastikan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telah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mendapat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link/</a:t>
            </a:r>
            <a:r>
              <a:rPr lang="en-US" sz="1600" b="1" i="1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ID meeting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*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untuk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join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dalam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1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virtual class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</a:t>
            </a:r>
            <a:endParaRPr sz="1600">
              <a:latin typeface="Montserrat" pitchFamily="2" charset="77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Membaca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materi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(ppt/video/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bacaan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 yang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telah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ditugaskan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oleh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dosen</a:t>
            </a:r>
            <a:endParaRPr sz="1600" b="0" i="0" u="none" strike="noStrike" cap="none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Menyiapkan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pertanyaan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jika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ada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hal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yang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kurang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dimengerti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dari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materi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untuk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ditanyakan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kepada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dosen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</a:t>
            </a:r>
            <a:endParaRPr sz="1600">
              <a:latin typeface="Montserrat" pitchFamily="2" charset="77"/>
            </a:endParaRPr>
          </a:p>
        </p:txBody>
      </p:sp>
      <p:cxnSp>
        <p:nvCxnSpPr>
          <p:cNvPr id="36" name="Google Shape;316;p65">
            <a:extLst>
              <a:ext uri="{FF2B5EF4-FFF2-40B4-BE49-F238E27FC236}">
                <a16:creationId xmlns:a16="http://schemas.microsoft.com/office/drawing/2014/main" id="{53E1A815-ECA6-5A73-2ADF-176855432419}"/>
              </a:ext>
            </a:extLst>
          </p:cNvPr>
          <p:cNvCxnSpPr/>
          <p:nvPr/>
        </p:nvCxnSpPr>
        <p:spPr>
          <a:xfrm>
            <a:off x="676039" y="1396409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322;p65">
            <a:extLst>
              <a:ext uri="{FF2B5EF4-FFF2-40B4-BE49-F238E27FC236}">
                <a16:creationId xmlns:a16="http://schemas.microsoft.com/office/drawing/2014/main" id="{79E58A9B-C83D-8178-8937-4BFB536A0CEB}"/>
              </a:ext>
            </a:extLst>
          </p:cNvPr>
          <p:cNvCxnSpPr/>
          <p:nvPr/>
        </p:nvCxnSpPr>
        <p:spPr>
          <a:xfrm>
            <a:off x="693295" y="3054131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6126790D-F7A5-34BA-0716-6E7B3F67F759}"/>
              </a:ext>
            </a:extLst>
          </p:cNvPr>
          <p:cNvSpPr/>
          <p:nvPr/>
        </p:nvSpPr>
        <p:spPr>
          <a:xfrm>
            <a:off x="754672" y="1812922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07</a:t>
            </a:r>
          </a:p>
        </p:txBody>
      </p:sp>
      <p:sp>
        <p:nvSpPr>
          <p:cNvPr id="39" name="Google Shape;337;p66">
            <a:extLst>
              <a:ext uri="{FF2B5EF4-FFF2-40B4-BE49-F238E27FC236}">
                <a16:creationId xmlns:a16="http://schemas.microsoft.com/office/drawing/2014/main" id="{D65745B8-8ED3-BFF4-D3C7-B421828A4A4C}"/>
              </a:ext>
            </a:extLst>
          </p:cNvPr>
          <p:cNvSpPr txBox="1"/>
          <p:nvPr/>
        </p:nvSpPr>
        <p:spPr>
          <a:xfrm>
            <a:off x="1423850" y="3139408"/>
            <a:ext cx="9799267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Selama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perkuliahan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daring/</a:t>
            </a:r>
            <a:r>
              <a:rPr lang="en-US" sz="1600" b="1" i="1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blended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(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sinkronus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berlangsung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memiliki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opsi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:</a:t>
            </a:r>
            <a:endParaRPr sz="1600" dirty="0">
              <a:latin typeface="Montserrat" pitchFamily="2" charset="77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Mematikan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audio 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(pada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kondisi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1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mute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 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dan video </a:t>
            </a: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selama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sesi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kuliah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kecuali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jika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diminta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oleh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dosen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untuk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mengaktifkannya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</a:t>
            </a:r>
            <a:endParaRPr sz="1600" dirty="0">
              <a:latin typeface="Montserrat" pitchFamily="2" charset="77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Menyalakan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audio dan video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jika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dosen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menetapkan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bahwa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sesi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tersebut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adalah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sesi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diskusi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</a:t>
            </a:r>
            <a:endParaRPr sz="1600" dirty="0">
              <a:latin typeface="Montserrat" pitchFamily="2" charset="77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Mengajukan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pertanyaan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secara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langsung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(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menyalakan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video)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atau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ditulis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dalam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chat</a:t>
            </a:r>
            <a:endParaRPr sz="1600" dirty="0">
              <a:latin typeface="Montserrat" pitchFamily="2" charset="77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01C077E-F22E-0BA9-B6D5-5BC58D159BD1}"/>
              </a:ext>
            </a:extLst>
          </p:cNvPr>
          <p:cNvSpPr/>
          <p:nvPr/>
        </p:nvSpPr>
        <p:spPr>
          <a:xfrm>
            <a:off x="754672" y="3632513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08</a:t>
            </a:r>
          </a:p>
        </p:txBody>
      </p:sp>
      <p:cxnSp>
        <p:nvCxnSpPr>
          <p:cNvPr id="41" name="Google Shape;322;p65">
            <a:extLst>
              <a:ext uri="{FF2B5EF4-FFF2-40B4-BE49-F238E27FC236}">
                <a16:creationId xmlns:a16="http://schemas.microsoft.com/office/drawing/2014/main" id="{9023A630-854A-8338-A293-FE629379566A}"/>
              </a:ext>
            </a:extLst>
          </p:cNvPr>
          <p:cNvCxnSpPr/>
          <p:nvPr/>
        </p:nvCxnSpPr>
        <p:spPr>
          <a:xfrm>
            <a:off x="683583" y="4808658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330;p66">
            <a:extLst>
              <a:ext uri="{FF2B5EF4-FFF2-40B4-BE49-F238E27FC236}">
                <a16:creationId xmlns:a16="http://schemas.microsoft.com/office/drawing/2014/main" id="{A86CB994-C9FB-65B6-907E-161E48AF2CD7}"/>
              </a:ext>
            </a:extLst>
          </p:cNvPr>
          <p:cNvSpPr txBox="1"/>
          <p:nvPr/>
        </p:nvSpPr>
        <p:spPr>
          <a:xfrm>
            <a:off x="1413164" y="4822178"/>
            <a:ext cx="10024163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Kehadiran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dalam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perkuliahan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selama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1 (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satu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 semester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akan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direkap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dari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:</a:t>
            </a:r>
            <a:endParaRPr sz="1600" dirty="0">
              <a:latin typeface="Montserrat" pitchFamily="2" charset="77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Aktivitas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(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secara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mingguan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 di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dalam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EMAS (login,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mengakses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materi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kuliah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keterlibatan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dalam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forum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diskusi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men-submit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tugas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mengerjakan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kuis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dll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.)  </a:t>
            </a:r>
            <a:endParaRPr sz="1600" dirty="0">
              <a:latin typeface="Montserrat" pitchFamily="2" charset="77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60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Memberikan</a:t>
            </a:r>
            <a:r>
              <a:rPr lang="en-US" sz="160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tanda</a:t>
            </a:r>
            <a:r>
              <a:rPr lang="en-US" sz="160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tangan</a:t>
            </a:r>
            <a:r>
              <a:rPr lang="en-US" sz="160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pada </a:t>
            </a:r>
            <a:r>
              <a:rPr lang="en-US" sz="1600" b="1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Daftar </a:t>
            </a:r>
            <a:r>
              <a:rPr lang="en-US" sz="1600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hadir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yang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diberikan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saat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perkuliahan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atau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melalui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borang</a:t>
            </a:r>
            <a:r>
              <a:rPr lang="en-US" sz="16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absensi</a:t>
            </a:r>
            <a:r>
              <a:rPr lang="en-US" sz="1600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daring.</a:t>
            </a:r>
            <a:endParaRPr sz="1600" dirty="0">
              <a:latin typeface="Montserrat" pitchFamily="2" charset="77"/>
            </a:endParaRPr>
          </a:p>
        </p:txBody>
      </p:sp>
      <p:cxnSp>
        <p:nvCxnSpPr>
          <p:cNvPr id="43" name="Google Shape;331;p66">
            <a:extLst>
              <a:ext uri="{FF2B5EF4-FFF2-40B4-BE49-F238E27FC236}">
                <a16:creationId xmlns:a16="http://schemas.microsoft.com/office/drawing/2014/main" id="{A3CF8272-6C40-3322-9FA7-A10A8A85B121}"/>
              </a:ext>
            </a:extLst>
          </p:cNvPr>
          <p:cNvCxnSpPr/>
          <p:nvPr/>
        </p:nvCxnSpPr>
        <p:spPr>
          <a:xfrm>
            <a:off x="676039" y="6209260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9C0510C1-9014-D1C6-4524-E4DE690508C5}"/>
              </a:ext>
            </a:extLst>
          </p:cNvPr>
          <p:cNvSpPr/>
          <p:nvPr/>
        </p:nvSpPr>
        <p:spPr>
          <a:xfrm>
            <a:off x="754672" y="5204450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8131510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A6A4D4CF-ACEB-D0E2-51BC-485B16AF4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30;p66">
            <a:extLst>
              <a:ext uri="{FF2B5EF4-FFF2-40B4-BE49-F238E27FC236}">
                <a16:creationId xmlns:a16="http://schemas.microsoft.com/office/drawing/2014/main" id="{D3A61C61-7743-B7BD-A688-0CA56463B6D7}"/>
              </a:ext>
            </a:extLst>
          </p:cNvPr>
          <p:cNvSpPr txBox="1"/>
          <p:nvPr/>
        </p:nvSpPr>
        <p:spPr>
          <a:xfrm>
            <a:off x="1413164" y="1661388"/>
            <a:ext cx="1002416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wajib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berpakaian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rapi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dan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sopan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dan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wajib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memakai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sepatu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serta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dilarang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memakai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baju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tanpa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lengan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rok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mini, dan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celana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pendek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</a:t>
            </a:r>
            <a:endParaRPr sz="1600">
              <a:latin typeface="Montserrat" pitchFamily="2" charset="77"/>
            </a:endParaRPr>
          </a:p>
        </p:txBody>
      </p:sp>
      <p:cxnSp>
        <p:nvCxnSpPr>
          <p:cNvPr id="3" name="Google Shape;331;p66">
            <a:extLst>
              <a:ext uri="{FF2B5EF4-FFF2-40B4-BE49-F238E27FC236}">
                <a16:creationId xmlns:a16="http://schemas.microsoft.com/office/drawing/2014/main" id="{554A2E1E-CEB6-A151-9BB4-778611449330}"/>
              </a:ext>
            </a:extLst>
          </p:cNvPr>
          <p:cNvCxnSpPr/>
          <p:nvPr/>
        </p:nvCxnSpPr>
        <p:spPr>
          <a:xfrm>
            <a:off x="676039" y="2401597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" name="Google Shape;335;p66">
            <a:extLst>
              <a:ext uri="{FF2B5EF4-FFF2-40B4-BE49-F238E27FC236}">
                <a16:creationId xmlns:a16="http://schemas.microsoft.com/office/drawing/2014/main" id="{04F84545-77B4-ED85-9056-C5E2082D69BD}"/>
              </a:ext>
            </a:extLst>
          </p:cNvPr>
          <p:cNvCxnSpPr/>
          <p:nvPr/>
        </p:nvCxnSpPr>
        <p:spPr>
          <a:xfrm>
            <a:off x="676039" y="1556447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5E1BC710-7125-E5E1-9D05-829D358D9C38}"/>
              </a:ext>
            </a:extLst>
          </p:cNvPr>
          <p:cNvSpPr/>
          <p:nvPr/>
        </p:nvSpPr>
        <p:spPr>
          <a:xfrm>
            <a:off x="754673" y="1664687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10</a:t>
            </a:r>
          </a:p>
        </p:txBody>
      </p:sp>
      <p:sp>
        <p:nvSpPr>
          <p:cNvPr id="6" name="Google Shape;345;p67">
            <a:extLst>
              <a:ext uri="{FF2B5EF4-FFF2-40B4-BE49-F238E27FC236}">
                <a16:creationId xmlns:a16="http://schemas.microsoft.com/office/drawing/2014/main" id="{12D59FB0-6850-7339-102A-3AE782F8F0CA}"/>
              </a:ext>
            </a:extLst>
          </p:cNvPr>
          <p:cNvSpPr txBox="1"/>
          <p:nvPr/>
        </p:nvSpPr>
        <p:spPr>
          <a:xfrm>
            <a:off x="1413164" y="2548278"/>
            <a:ext cx="9799267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Selama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perkuliahan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berlangsung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dilarang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Menggunakan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HP 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dan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alat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komunikasi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lainnya</a:t>
            </a:r>
            <a:endParaRPr lang="en-US" sz="1600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Bercakap-cakap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atau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melakukan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perbuatan-perbuatan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lain yang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dapat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mengganggu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ketertiban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perkuliahan</a:t>
            </a:r>
            <a:endParaRPr lang="en-US" sz="1600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346;p67">
            <a:extLst>
              <a:ext uri="{FF2B5EF4-FFF2-40B4-BE49-F238E27FC236}">
                <a16:creationId xmlns:a16="http://schemas.microsoft.com/office/drawing/2014/main" id="{05E38399-BB0E-CBAF-0A43-920BA5420C9F}"/>
              </a:ext>
            </a:extLst>
          </p:cNvPr>
          <p:cNvSpPr txBox="1"/>
          <p:nvPr/>
        </p:nvSpPr>
        <p:spPr>
          <a:xfrm>
            <a:off x="1413164" y="3995200"/>
            <a:ext cx="9799267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/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hadir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10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menit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sebelum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kuliah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dimulai</a:t>
            </a:r>
            <a:endParaRPr sz="1200" b="1">
              <a:latin typeface="Montserrat" pitchFamily="2" charset="7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960369-8501-B46A-901D-ADAD833DB1AB}"/>
              </a:ext>
            </a:extLst>
          </p:cNvPr>
          <p:cNvSpPr/>
          <p:nvPr/>
        </p:nvSpPr>
        <p:spPr>
          <a:xfrm>
            <a:off x="779644" y="2809905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11</a:t>
            </a:r>
          </a:p>
        </p:txBody>
      </p:sp>
      <p:cxnSp>
        <p:nvCxnSpPr>
          <p:cNvPr id="10" name="Google Shape;331;p66">
            <a:extLst>
              <a:ext uri="{FF2B5EF4-FFF2-40B4-BE49-F238E27FC236}">
                <a16:creationId xmlns:a16="http://schemas.microsoft.com/office/drawing/2014/main" id="{A0DA9916-A72D-BBDD-A6F6-08C6543BB142}"/>
              </a:ext>
            </a:extLst>
          </p:cNvPr>
          <p:cNvCxnSpPr/>
          <p:nvPr/>
        </p:nvCxnSpPr>
        <p:spPr>
          <a:xfrm>
            <a:off x="675971" y="3699733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233F1-0DD3-BFE8-7D68-13B1B8AD4EA1}"/>
              </a:ext>
            </a:extLst>
          </p:cNvPr>
          <p:cNvSpPr/>
          <p:nvPr/>
        </p:nvSpPr>
        <p:spPr>
          <a:xfrm>
            <a:off x="754673" y="3877108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12</a:t>
            </a:r>
          </a:p>
        </p:txBody>
      </p:sp>
      <p:cxnSp>
        <p:nvCxnSpPr>
          <p:cNvPr id="12" name="Google Shape;331;p66">
            <a:extLst>
              <a:ext uri="{FF2B5EF4-FFF2-40B4-BE49-F238E27FC236}">
                <a16:creationId xmlns:a16="http://schemas.microsoft.com/office/drawing/2014/main" id="{89425A7C-C3D9-3EBF-BB1C-F7EAFC6FB3ED}"/>
              </a:ext>
            </a:extLst>
          </p:cNvPr>
          <p:cNvCxnSpPr/>
          <p:nvPr/>
        </p:nvCxnSpPr>
        <p:spPr>
          <a:xfrm>
            <a:off x="675970" y="4567013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307;p65">
            <a:extLst>
              <a:ext uri="{FF2B5EF4-FFF2-40B4-BE49-F238E27FC236}">
                <a16:creationId xmlns:a16="http://schemas.microsoft.com/office/drawing/2014/main" id="{32565F07-4F0E-5188-BCF4-32C6523D2BD5}"/>
              </a:ext>
            </a:extLst>
          </p:cNvPr>
          <p:cNvSpPr txBox="1"/>
          <p:nvPr/>
        </p:nvSpPr>
        <p:spPr>
          <a:xfrm>
            <a:off x="366661" y="288565"/>
            <a:ext cx="11395200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Tata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Tertib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Perkuliahan</a:t>
            </a:r>
            <a:endParaRPr lang="en-US" sz="3600" b="1" i="0" u="none" strike="noStrike" cap="none">
              <a:solidFill>
                <a:srgbClr val="002060"/>
              </a:solidFill>
              <a:latin typeface="Montserrat" pitchFamily="2" charset="7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800">
                <a:solidFill>
                  <a:srgbClr val="002060"/>
                </a:solidFill>
                <a:latin typeface="Montserrat" pitchFamily="2" charset="77"/>
              </a:rPr>
              <a:t>Luring / </a:t>
            </a:r>
            <a:r>
              <a:rPr lang="en-US" sz="2800" i="1">
                <a:solidFill>
                  <a:srgbClr val="002060"/>
                </a:solidFill>
                <a:latin typeface="Montserrat" pitchFamily="2" charset="77"/>
              </a:rPr>
              <a:t>Blended</a:t>
            </a:r>
            <a:endParaRPr lang="en-US" sz="2800" i="1" u="none" strike="noStrike" cap="none">
              <a:solidFill>
                <a:srgbClr val="002060"/>
              </a:solidFill>
              <a:latin typeface="Montserrat" pitchFamily="2" charset="7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71201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A2E0B894-2E65-44FF-71F1-CFA3F4E5A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311;p65">
            <a:extLst>
              <a:ext uri="{FF2B5EF4-FFF2-40B4-BE49-F238E27FC236}">
                <a16:creationId xmlns:a16="http://schemas.microsoft.com/office/drawing/2014/main" id="{46BE2E1E-ED19-8077-448F-3E593F8487D2}"/>
              </a:ext>
            </a:extLst>
          </p:cNvPr>
          <p:cNvSpPr txBox="1"/>
          <p:nvPr/>
        </p:nvSpPr>
        <p:spPr>
          <a:xfrm>
            <a:off x="1423851" y="1839083"/>
            <a:ext cx="997929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Apabila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pada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waktunya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dosen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belum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hadir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tanpa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kabar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dapat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menunggu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dengan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tertib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selama-lamanya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15 (lima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belas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menit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 </a:t>
            </a:r>
            <a:endParaRPr>
              <a:latin typeface="Montserrat" pitchFamily="2" charset="77"/>
            </a:endParaRPr>
          </a:p>
        </p:txBody>
      </p:sp>
      <p:sp>
        <p:nvSpPr>
          <p:cNvPr id="15" name="Google Shape;312;p65">
            <a:extLst>
              <a:ext uri="{FF2B5EF4-FFF2-40B4-BE49-F238E27FC236}">
                <a16:creationId xmlns:a16="http://schemas.microsoft.com/office/drawing/2014/main" id="{66A25626-A77E-CAA7-B57F-9F45D14F8A9C}"/>
              </a:ext>
            </a:extLst>
          </p:cNvPr>
          <p:cNvSpPr txBox="1"/>
          <p:nvPr/>
        </p:nvSpPr>
        <p:spPr>
          <a:xfrm>
            <a:off x="1423851" y="2724041"/>
            <a:ext cx="9799267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/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Apabila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setelah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15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menit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dosen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belum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datang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dapat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memilih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alternatif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: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membubarkan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diri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dengan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tertib</a:t>
            </a:r>
            <a:endParaRPr lang="en-US" sz="1800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menghubungi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staf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administrasi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untuk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mendapat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informasi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keberadaan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dosen</a:t>
            </a:r>
            <a:endParaRPr lang="en-US" sz="1800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</p:txBody>
      </p:sp>
      <p:cxnSp>
        <p:nvCxnSpPr>
          <p:cNvPr id="16" name="Google Shape;314;p65">
            <a:extLst>
              <a:ext uri="{FF2B5EF4-FFF2-40B4-BE49-F238E27FC236}">
                <a16:creationId xmlns:a16="http://schemas.microsoft.com/office/drawing/2014/main" id="{8A80FA5F-4A05-390B-F6CD-49A104D8568F}"/>
              </a:ext>
            </a:extLst>
          </p:cNvPr>
          <p:cNvCxnSpPr/>
          <p:nvPr/>
        </p:nvCxnSpPr>
        <p:spPr>
          <a:xfrm>
            <a:off x="676039" y="1769944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315;p65">
            <a:extLst>
              <a:ext uri="{FF2B5EF4-FFF2-40B4-BE49-F238E27FC236}">
                <a16:creationId xmlns:a16="http://schemas.microsoft.com/office/drawing/2014/main" id="{9AB3D27A-0EA9-1951-FCF1-F4A8AAB0D078}"/>
              </a:ext>
            </a:extLst>
          </p:cNvPr>
          <p:cNvCxnSpPr/>
          <p:nvPr/>
        </p:nvCxnSpPr>
        <p:spPr>
          <a:xfrm>
            <a:off x="693295" y="2621775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316;p65">
            <a:extLst>
              <a:ext uri="{FF2B5EF4-FFF2-40B4-BE49-F238E27FC236}">
                <a16:creationId xmlns:a16="http://schemas.microsoft.com/office/drawing/2014/main" id="{B49EB0C2-C6FD-972E-9A06-7154AFF4D1BC}"/>
              </a:ext>
            </a:extLst>
          </p:cNvPr>
          <p:cNvCxnSpPr/>
          <p:nvPr/>
        </p:nvCxnSpPr>
        <p:spPr>
          <a:xfrm>
            <a:off x="676039" y="4099688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" name="Google Shape;322;p65">
            <a:extLst>
              <a:ext uri="{FF2B5EF4-FFF2-40B4-BE49-F238E27FC236}">
                <a16:creationId xmlns:a16="http://schemas.microsoft.com/office/drawing/2014/main" id="{037D6CD2-7F6C-7635-44FB-B1029EF63998}"/>
              </a:ext>
            </a:extLst>
          </p:cNvPr>
          <p:cNvCxnSpPr/>
          <p:nvPr/>
        </p:nvCxnSpPr>
        <p:spPr>
          <a:xfrm>
            <a:off x="693295" y="4918940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40872E1-87D2-93FB-870B-00EA340C8AD3}"/>
              </a:ext>
            </a:extLst>
          </p:cNvPr>
          <p:cNvSpPr/>
          <p:nvPr/>
        </p:nvSpPr>
        <p:spPr>
          <a:xfrm>
            <a:off x="760785" y="1866839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13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233CA8-8A06-EAD6-4FE9-EC0DA67C1A68}"/>
              </a:ext>
            </a:extLst>
          </p:cNvPr>
          <p:cNvSpPr/>
          <p:nvPr/>
        </p:nvSpPr>
        <p:spPr>
          <a:xfrm>
            <a:off x="754673" y="2764016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14</a:t>
            </a:r>
          </a:p>
        </p:txBody>
      </p:sp>
      <p:sp>
        <p:nvSpPr>
          <p:cNvPr id="22" name="Google Shape;345;p67">
            <a:extLst>
              <a:ext uri="{FF2B5EF4-FFF2-40B4-BE49-F238E27FC236}">
                <a16:creationId xmlns:a16="http://schemas.microsoft.com/office/drawing/2014/main" id="{65EC0B1E-1BF3-ADDD-65EB-DEBF9D500664}"/>
              </a:ext>
            </a:extLst>
          </p:cNvPr>
          <p:cNvSpPr txBox="1"/>
          <p:nvPr/>
        </p:nvSpPr>
        <p:spPr>
          <a:xfrm>
            <a:off x="1413164" y="4292597"/>
            <a:ext cx="979926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/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dilarang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makan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dalam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ruangan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kelas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yang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ber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-AC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4C60DF9-CA9B-581C-332D-AA3330906E1C}"/>
              </a:ext>
            </a:extLst>
          </p:cNvPr>
          <p:cNvSpPr/>
          <p:nvPr/>
        </p:nvSpPr>
        <p:spPr>
          <a:xfrm>
            <a:off x="754673" y="4216035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15</a:t>
            </a:r>
          </a:p>
        </p:txBody>
      </p:sp>
      <p:sp>
        <p:nvSpPr>
          <p:cNvPr id="24" name="Google Shape;346;p67">
            <a:extLst>
              <a:ext uri="{FF2B5EF4-FFF2-40B4-BE49-F238E27FC236}">
                <a16:creationId xmlns:a16="http://schemas.microsoft.com/office/drawing/2014/main" id="{784AE9D9-D78F-6564-42D0-B848BBACF6B0}"/>
              </a:ext>
            </a:extLst>
          </p:cNvPr>
          <p:cNvSpPr txBox="1"/>
          <p:nvPr/>
        </p:nvSpPr>
        <p:spPr>
          <a:xfrm>
            <a:off x="1413164" y="5059120"/>
            <a:ext cx="979926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/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dilarang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mengatur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suhu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AC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menggunakan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aplikasi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telpon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seluler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;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gunakan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remote yang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telah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disediakan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(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minta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kepada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petugas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14FF17D-CA05-F03E-630A-B0555A39B1D2}"/>
              </a:ext>
            </a:extLst>
          </p:cNvPr>
          <p:cNvSpPr/>
          <p:nvPr/>
        </p:nvSpPr>
        <p:spPr>
          <a:xfrm>
            <a:off x="754673" y="5068550"/>
            <a:ext cx="558853" cy="558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itchFamily="2" charset="77"/>
              </a:rPr>
              <a:t>16</a:t>
            </a:r>
          </a:p>
        </p:txBody>
      </p:sp>
      <p:cxnSp>
        <p:nvCxnSpPr>
          <p:cNvPr id="26" name="Google Shape;322;p65">
            <a:extLst>
              <a:ext uri="{FF2B5EF4-FFF2-40B4-BE49-F238E27FC236}">
                <a16:creationId xmlns:a16="http://schemas.microsoft.com/office/drawing/2014/main" id="{31955A33-CAF9-FE5F-EB90-46BD5E3622A6}"/>
              </a:ext>
            </a:extLst>
          </p:cNvPr>
          <p:cNvCxnSpPr/>
          <p:nvPr/>
        </p:nvCxnSpPr>
        <p:spPr>
          <a:xfrm>
            <a:off x="675972" y="5780624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307;p65">
            <a:extLst>
              <a:ext uri="{FF2B5EF4-FFF2-40B4-BE49-F238E27FC236}">
                <a16:creationId xmlns:a16="http://schemas.microsoft.com/office/drawing/2014/main" id="{4C9E98EA-7359-0440-9574-EA6B5E94EFBB}"/>
              </a:ext>
            </a:extLst>
          </p:cNvPr>
          <p:cNvSpPr txBox="1"/>
          <p:nvPr/>
        </p:nvSpPr>
        <p:spPr>
          <a:xfrm>
            <a:off x="366661" y="288565"/>
            <a:ext cx="11395200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Tata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Tertib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Perkuliahan</a:t>
            </a:r>
            <a:endParaRPr lang="en-US" sz="3600" b="1" i="0" u="none" strike="noStrike" cap="none">
              <a:solidFill>
                <a:srgbClr val="002060"/>
              </a:solidFill>
              <a:latin typeface="Montserrat" pitchFamily="2" charset="7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800">
                <a:solidFill>
                  <a:srgbClr val="002060"/>
                </a:solidFill>
                <a:latin typeface="Montserrat" pitchFamily="2" charset="77"/>
              </a:rPr>
              <a:t>Luring / </a:t>
            </a:r>
            <a:r>
              <a:rPr lang="en-US" sz="2800" i="1">
                <a:solidFill>
                  <a:srgbClr val="002060"/>
                </a:solidFill>
                <a:latin typeface="Montserrat" pitchFamily="2" charset="77"/>
              </a:rPr>
              <a:t>Blended</a:t>
            </a:r>
            <a:endParaRPr lang="en-US" sz="2800" i="1" u="none" strike="noStrike" cap="none">
              <a:solidFill>
                <a:srgbClr val="002060"/>
              </a:solidFill>
              <a:latin typeface="Montserrat" pitchFamily="2" charset="7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1295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4CD4A319-34B4-9305-DF59-18A029E66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9;p68">
            <a:extLst>
              <a:ext uri="{FF2B5EF4-FFF2-40B4-BE49-F238E27FC236}">
                <a16:creationId xmlns:a16="http://schemas.microsoft.com/office/drawing/2014/main" id="{8D15AEAB-EB8A-1086-FBDA-6721DB23443F}"/>
              </a:ext>
            </a:extLst>
          </p:cNvPr>
          <p:cNvSpPr txBox="1"/>
          <p:nvPr/>
        </p:nvSpPr>
        <p:spPr>
          <a:xfrm>
            <a:off x="366661" y="288565"/>
            <a:ext cx="113952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Tata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Tertib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Ujian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Semester</a:t>
            </a:r>
            <a:endParaRPr>
              <a:latin typeface="Montserrat" pitchFamily="2" charset="77"/>
            </a:endParaRPr>
          </a:p>
        </p:txBody>
      </p:sp>
      <p:cxnSp>
        <p:nvCxnSpPr>
          <p:cNvPr id="3" name="Google Shape;365;p68">
            <a:extLst>
              <a:ext uri="{FF2B5EF4-FFF2-40B4-BE49-F238E27FC236}">
                <a16:creationId xmlns:a16="http://schemas.microsoft.com/office/drawing/2014/main" id="{68CBF01B-78AB-E147-6E3A-4CA5EF62C398}"/>
              </a:ext>
            </a:extLst>
          </p:cNvPr>
          <p:cNvCxnSpPr/>
          <p:nvPr/>
        </p:nvCxnSpPr>
        <p:spPr>
          <a:xfrm>
            <a:off x="752239" y="1376765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" name="Google Shape;363;p68">
            <a:extLst>
              <a:ext uri="{FF2B5EF4-FFF2-40B4-BE49-F238E27FC236}">
                <a16:creationId xmlns:a16="http://schemas.microsoft.com/office/drawing/2014/main" id="{0761A9C4-5D72-C025-582F-77EE06CBAAB9}"/>
              </a:ext>
            </a:extLst>
          </p:cNvPr>
          <p:cNvSpPr txBox="1"/>
          <p:nvPr/>
        </p:nvSpPr>
        <p:spPr>
          <a:xfrm>
            <a:off x="1714327" y="1541077"/>
            <a:ext cx="979926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dirty="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Ujian</a:t>
            </a:r>
            <a:r>
              <a:rPr lang="en-US" sz="1800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semester </a:t>
            </a:r>
            <a:r>
              <a:rPr lang="en-US" sz="1800" dirty="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dilaksanakan</a:t>
            </a:r>
            <a:r>
              <a:rPr lang="en-US" sz="1800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di </a:t>
            </a:r>
            <a:r>
              <a:rPr lang="en-US" sz="1800" b="1" dirty="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ruangan</a:t>
            </a:r>
            <a:r>
              <a:rPr lang="en-US" sz="18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yang </a:t>
            </a:r>
            <a:r>
              <a:rPr lang="en-US" sz="1800" b="1" dirty="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sudah</a:t>
            </a:r>
            <a:r>
              <a:rPr lang="en-US" sz="18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dirty="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ditentukan</a:t>
            </a:r>
            <a:r>
              <a:rPr lang="en-US" sz="1800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cxnSp>
        <p:nvCxnSpPr>
          <p:cNvPr id="5" name="Google Shape;366;p68">
            <a:extLst>
              <a:ext uri="{FF2B5EF4-FFF2-40B4-BE49-F238E27FC236}">
                <a16:creationId xmlns:a16="http://schemas.microsoft.com/office/drawing/2014/main" id="{ED9E5436-A805-3544-89AE-61DD9B78FFCE}"/>
              </a:ext>
            </a:extLst>
          </p:cNvPr>
          <p:cNvCxnSpPr/>
          <p:nvPr/>
        </p:nvCxnSpPr>
        <p:spPr>
          <a:xfrm>
            <a:off x="769495" y="2083336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8BE9EB5-2BB4-8A25-B78A-5751A1E5E66F}"/>
              </a:ext>
            </a:extLst>
          </p:cNvPr>
          <p:cNvSpPr/>
          <p:nvPr/>
        </p:nvSpPr>
        <p:spPr>
          <a:xfrm>
            <a:off x="839224" y="1415133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Montserrat"/>
              </a:rPr>
              <a:t>01</a:t>
            </a:r>
            <a:endParaRPr lang="en-US" sz="2800" b="1">
              <a:latin typeface="Montserrat" pitchFamily="2" charset="77"/>
            </a:endParaRPr>
          </a:p>
        </p:txBody>
      </p:sp>
      <p:sp>
        <p:nvSpPr>
          <p:cNvPr id="8" name="Google Shape;364;p68">
            <a:extLst>
              <a:ext uri="{FF2B5EF4-FFF2-40B4-BE49-F238E27FC236}">
                <a16:creationId xmlns:a16="http://schemas.microsoft.com/office/drawing/2014/main" id="{37AF6CBF-03DA-DA46-3098-CF3D404A1B3A}"/>
              </a:ext>
            </a:extLst>
          </p:cNvPr>
          <p:cNvSpPr txBox="1"/>
          <p:nvPr/>
        </p:nvSpPr>
        <p:spPr>
          <a:xfrm>
            <a:off x="1714327" y="2132769"/>
            <a:ext cx="979926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Peserta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ujian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wajib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berpakaian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rapi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dan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sopan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dan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wajib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memakai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sepatu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serta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dilarang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memakai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baju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tanpa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lengan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rok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mini, dan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celana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pendek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cxnSp>
        <p:nvCxnSpPr>
          <p:cNvPr id="9" name="Google Shape;367;p68">
            <a:extLst>
              <a:ext uri="{FF2B5EF4-FFF2-40B4-BE49-F238E27FC236}">
                <a16:creationId xmlns:a16="http://schemas.microsoft.com/office/drawing/2014/main" id="{8E2A3853-A556-C217-FF47-7A4652115450}"/>
              </a:ext>
            </a:extLst>
          </p:cNvPr>
          <p:cNvCxnSpPr/>
          <p:nvPr/>
        </p:nvCxnSpPr>
        <p:spPr>
          <a:xfrm>
            <a:off x="752239" y="2880572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D7036C4-4107-C9A9-144F-A3065B1DC9EF}"/>
              </a:ext>
            </a:extLst>
          </p:cNvPr>
          <p:cNvSpPr/>
          <p:nvPr/>
        </p:nvSpPr>
        <p:spPr>
          <a:xfrm>
            <a:off x="839224" y="2173938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 dirty="0">
                <a:latin typeface="Montserrat"/>
              </a:rPr>
              <a:t>02</a:t>
            </a:r>
            <a:endParaRPr lang="en-US" sz="2800" b="1" dirty="0">
              <a:latin typeface="Montserrat" pitchFamily="2" charset="77"/>
            </a:endParaRPr>
          </a:p>
        </p:txBody>
      </p:sp>
      <p:sp>
        <p:nvSpPr>
          <p:cNvPr id="11" name="Google Shape;364;p68">
            <a:extLst>
              <a:ext uri="{FF2B5EF4-FFF2-40B4-BE49-F238E27FC236}">
                <a16:creationId xmlns:a16="http://schemas.microsoft.com/office/drawing/2014/main" id="{E89E8222-3E2F-8D45-D3F7-E60B0F28388A}"/>
              </a:ext>
            </a:extLst>
          </p:cNvPr>
          <p:cNvSpPr txBox="1"/>
          <p:nvPr/>
        </p:nvSpPr>
        <p:spPr>
          <a:xfrm>
            <a:off x="1697071" y="3021889"/>
            <a:ext cx="979926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Peserta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ujian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hadir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minimal 10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menit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sebelum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ujian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semester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berlangsung</a:t>
            </a:r>
            <a:endParaRPr lang="en-US" sz="180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" name="Google Shape;367;p68">
            <a:extLst>
              <a:ext uri="{FF2B5EF4-FFF2-40B4-BE49-F238E27FC236}">
                <a16:creationId xmlns:a16="http://schemas.microsoft.com/office/drawing/2014/main" id="{FADF9CA8-04D2-637A-A7CB-93CEFA5F85E2}"/>
              </a:ext>
            </a:extLst>
          </p:cNvPr>
          <p:cNvCxnSpPr/>
          <p:nvPr/>
        </p:nvCxnSpPr>
        <p:spPr>
          <a:xfrm>
            <a:off x="769495" y="3615423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602C4C1-4DCF-EE99-78E8-4937C31DF417}"/>
              </a:ext>
            </a:extLst>
          </p:cNvPr>
          <p:cNvSpPr/>
          <p:nvPr/>
        </p:nvSpPr>
        <p:spPr>
          <a:xfrm>
            <a:off x="839224" y="2947529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 dirty="0">
                <a:latin typeface="Montserrat"/>
              </a:rPr>
              <a:t>03</a:t>
            </a:r>
            <a:endParaRPr lang="en-US" sz="2800" b="1" dirty="0">
              <a:latin typeface="Montserrat" pitchFamily="2" charset="77"/>
            </a:endParaRPr>
          </a:p>
        </p:txBody>
      </p:sp>
      <p:sp>
        <p:nvSpPr>
          <p:cNvPr id="28" name="Google Shape;364;p68">
            <a:extLst>
              <a:ext uri="{FF2B5EF4-FFF2-40B4-BE49-F238E27FC236}">
                <a16:creationId xmlns:a16="http://schemas.microsoft.com/office/drawing/2014/main" id="{39ABD2C0-85C4-CB41-0A0B-7254F4265611}"/>
              </a:ext>
            </a:extLst>
          </p:cNvPr>
          <p:cNvSpPr txBox="1"/>
          <p:nvPr/>
        </p:nvSpPr>
        <p:spPr>
          <a:xfrm>
            <a:off x="1697071" y="3807538"/>
            <a:ext cx="979926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Peserta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ujian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yang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datang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terlambat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tidak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diberikan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perpanjangan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waktu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cxnSp>
        <p:nvCxnSpPr>
          <p:cNvPr id="29" name="Google Shape;367;p68">
            <a:extLst>
              <a:ext uri="{FF2B5EF4-FFF2-40B4-BE49-F238E27FC236}">
                <a16:creationId xmlns:a16="http://schemas.microsoft.com/office/drawing/2014/main" id="{C99615DC-F184-F32E-ABF0-B9A4224013BE}"/>
              </a:ext>
            </a:extLst>
          </p:cNvPr>
          <p:cNvCxnSpPr/>
          <p:nvPr/>
        </p:nvCxnSpPr>
        <p:spPr>
          <a:xfrm>
            <a:off x="769495" y="4400076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6DBC67BD-C66B-2827-3881-259C3C5396E5}"/>
              </a:ext>
            </a:extLst>
          </p:cNvPr>
          <p:cNvSpPr/>
          <p:nvPr/>
        </p:nvSpPr>
        <p:spPr>
          <a:xfrm>
            <a:off x="839224" y="3696070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 dirty="0">
                <a:latin typeface="Montserrat"/>
              </a:rPr>
              <a:t>04</a:t>
            </a:r>
            <a:endParaRPr lang="en-US" sz="2800" b="1" dirty="0">
              <a:latin typeface="Montserrat" pitchFamily="2" charset="77"/>
            </a:endParaRPr>
          </a:p>
        </p:txBody>
      </p:sp>
      <p:sp>
        <p:nvSpPr>
          <p:cNvPr id="31" name="Google Shape;364;p68">
            <a:extLst>
              <a:ext uri="{FF2B5EF4-FFF2-40B4-BE49-F238E27FC236}">
                <a16:creationId xmlns:a16="http://schemas.microsoft.com/office/drawing/2014/main" id="{76E8A2DB-FABD-E910-062E-6D15BAA698CE}"/>
              </a:ext>
            </a:extLst>
          </p:cNvPr>
          <p:cNvSpPr txBox="1"/>
          <p:nvPr/>
        </p:nvSpPr>
        <p:spPr>
          <a:xfrm>
            <a:off x="1731583" y="4585106"/>
            <a:ext cx="979926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Peserta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wajib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membawa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KTM 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dan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alat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tulis</a:t>
            </a:r>
            <a:endParaRPr lang="en-US" sz="180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2" name="Google Shape;367;p68">
            <a:extLst>
              <a:ext uri="{FF2B5EF4-FFF2-40B4-BE49-F238E27FC236}">
                <a16:creationId xmlns:a16="http://schemas.microsoft.com/office/drawing/2014/main" id="{C4EA3C80-17E6-EAE7-B44C-6EF5E4AA6E04}"/>
              </a:ext>
            </a:extLst>
          </p:cNvPr>
          <p:cNvCxnSpPr/>
          <p:nvPr/>
        </p:nvCxnSpPr>
        <p:spPr>
          <a:xfrm>
            <a:off x="804007" y="5227103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0586233C-C7E6-5110-65E7-ED24532B1B7D}"/>
              </a:ext>
            </a:extLst>
          </p:cNvPr>
          <p:cNvSpPr/>
          <p:nvPr/>
        </p:nvSpPr>
        <p:spPr>
          <a:xfrm>
            <a:off x="839224" y="4494513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 dirty="0">
                <a:latin typeface="Montserrat"/>
              </a:rPr>
              <a:t>05</a:t>
            </a:r>
            <a:endParaRPr lang="en-US" sz="2800" b="1" dirty="0">
              <a:latin typeface="Montserrat" pitchFamily="2" charset="77"/>
            </a:endParaRPr>
          </a:p>
        </p:txBody>
      </p:sp>
      <p:sp>
        <p:nvSpPr>
          <p:cNvPr id="34" name="Google Shape;364;p68">
            <a:extLst>
              <a:ext uri="{FF2B5EF4-FFF2-40B4-BE49-F238E27FC236}">
                <a16:creationId xmlns:a16="http://schemas.microsoft.com/office/drawing/2014/main" id="{0558ABF9-01EC-B5F0-2C85-68C322ECFB78}"/>
              </a:ext>
            </a:extLst>
          </p:cNvPr>
          <p:cNvSpPr txBox="1"/>
          <p:nvPr/>
        </p:nvSpPr>
        <p:spPr>
          <a:xfrm>
            <a:off x="1731583" y="5392900"/>
            <a:ext cx="979926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Peserta</a:t>
            </a:r>
            <a:r>
              <a:rPr lang="en-US" sz="18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wajib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mengisi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dan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menandatangani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daftar </a:t>
            </a:r>
            <a:r>
              <a:rPr lang="en-US" sz="1800" b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hadir</a:t>
            </a:r>
            <a:r>
              <a:rPr lang="en-US" sz="1800" b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ujian</a:t>
            </a:r>
            <a:endParaRPr lang="en-US" sz="180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5" name="Google Shape;367;p68">
            <a:extLst>
              <a:ext uri="{FF2B5EF4-FFF2-40B4-BE49-F238E27FC236}">
                <a16:creationId xmlns:a16="http://schemas.microsoft.com/office/drawing/2014/main" id="{D5973F51-63F9-6158-6D2E-A1D82786E5F2}"/>
              </a:ext>
            </a:extLst>
          </p:cNvPr>
          <p:cNvCxnSpPr/>
          <p:nvPr/>
        </p:nvCxnSpPr>
        <p:spPr>
          <a:xfrm>
            <a:off x="804007" y="6003366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65841128-7C1F-428A-5B73-3472E9D9181D}"/>
              </a:ext>
            </a:extLst>
          </p:cNvPr>
          <p:cNvSpPr/>
          <p:nvPr/>
        </p:nvSpPr>
        <p:spPr>
          <a:xfrm>
            <a:off x="839224" y="5302307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 dirty="0">
                <a:latin typeface="Montserrat"/>
              </a:rPr>
              <a:t>06</a:t>
            </a:r>
            <a:endParaRPr lang="en-US" sz="2800" b="1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9568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70;p2">
            <a:extLst>
              <a:ext uri="{FF2B5EF4-FFF2-40B4-BE49-F238E27FC236}">
                <a16:creationId xmlns:a16="http://schemas.microsoft.com/office/drawing/2014/main" id="{7ECA8654-F336-68A4-C8DB-2BA502EA5660}"/>
              </a:ext>
            </a:extLst>
          </p:cNvPr>
          <p:cNvSpPr txBox="1"/>
          <p:nvPr/>
        </p:nvSpPr>
        <p:spPr>
          <a:xfrm>
            <a:off x="2699078" y="472772"/>
            <a:ext cx="6793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Informasi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Umum</a:t>
            </a:r>
            <a:endParaRPr sz="1400" b="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graphicFrame>
        <p:nvGraphicFramePr>
          <p:cNvPr id="3" name="Google Shape;171;p2">
            <a:extLst>
              <a:ext uri="{FF2B5EF4-FFF2-40B4-BE49-F238E27FC236}">
                <a16:creationId xmlns:a16="http://schemas.microsoft.com/office/drawing/2014/main" id="{9D8F6F2F-3486-5A0A-6A0D-3A2B1FF21A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5570254"/>
              </p:ext>
            </p:extLst>
          </p:nvPr>
        </p:nvGraphicFramePr>
        <p:xfrm>
          <a:off x="1302303" y="1690254"/>
          <a:ext cx="9587350" cy="421172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4301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860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1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Nama Mata </a:t>
                      </a:r>
                      <a:r>
                        <a:rPr lang="en-US" sz="2800" b="1" u="none" strike="noStrike" cap="none" dirty="0" err="1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Kuliah</a:t>
                      </a:r>
                      <a:endParaRPr sz="2800" b="1" u="none" strike="noStrike" cap="none" dirty="0">
                        <a:solidFill>
                          <a:srgbClr val="002060"/>
                        </a:solidFill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9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2000" u="none" strike="noStrike" cap="none" dirty="0" err="1">
                          <a:latin typeface="Montserrat" pitchFamily="2" charset="77"/>
                          <a:cs typeface="Arial" panose="020B0604020202020204" pitchFamily="34" charset="0"/>
                        </a:rPr>
                        <a:t>Analisis</a:t>
                      </a:r>
                      <a:r>
                        <a:rPr lang="en-ID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 Data </a:t>
                      </a:r>
                      <a:r>
                        <a:rPr lang="en-ID" sz="2000" u="none" strike="noStrike" cap="none" dirty="0" err="1">
                          <a:latin typeface="Montserrat" pitchFamily="2" charset="77"/>
                          <a:cs typeface="Arial" panose="020B0604020202020204" pitchFamily="34" charset="0"/>
                        </a:rPr>
                        <a:t>Geofisika</a:t>
                      </a:r>
                      <a:r>
                        <a:rPr lang="en-ID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 1</a:t>
                      </a:r>
                      <a:endParaRPr sz="2000" u="none" strike="noStrike" cap="none" dirty="0"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1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Kode Mata </a:t>
                      </a:r>
                      <a:r>
                        <a:rPr lang="en-US" sz="2800" u="none" strike="noStrike" cap="none" dirty="0" err="1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Kuliah</a:t>
                      </a:r>
                      <a:endParaRPr sz="2800" u="none" strike="noStrike" cap="none" dirty="0">
                        <a:solidFill>
                          <a:srgbClr val="002060"/>
                        </a:solidFill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9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SCGF603501</a:t>
                      </a:r>
                      <a:endParaRPr sz="2000" u="none" strike="noStrike" cap="none" dirty="0"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 err="1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Jumlah</a:t>
                      </a:r>
                      <a:r>
                        <a:rPr lang="en-US" sz="2800" u="none" strike="noStrike" cap="none" dirty="0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 SKS</a:t>
                      </a:r>
                      <a:endParaRPr dirty="0"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9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2</a:t>
                      </a:r>
                      <a:endParaRPr sz="2000" u="none" strike="noStrike" cap="none" dirty="0"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Status Mata </a:t>
                      </a:r>
                      <a:r>
                        <a:rPr lang="en-US" sz="2800" u="none" strike="noStrike" cap="none" dirty="0" err="1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Kuliah</a:t>
                      </a:r>
                      <a:endParaRPr sz="2800" u="none" strike="noStrike" cap="none" dirty="0">
                        <a:solidFill>
                          <a:srgbClr val="002060"/>
                        </a:solidFill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9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Mata </a:t>
                      </a:r>
                      <a:r>
                        <a:rPr lang="en-US" sz="2000" u="none" strike="noStrike" cap="none" dirty="0" err="1">
                          <a:latin typeface="Montserrat" pitchFamily="2" charset="77"/>
                          <a:cs typeface="Arial" panose="020B0604020202020204" pitchFamily="34" charset="0"/>
                        </a:rPr>
                        <a:t>Kuliah</a:t>
                      </a:r>
                      <a:r>
                        <a:rPr lang="en-US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u="none" strike="noStrike" cap="none" dirty="0" err="1">
                          <a:latin typeface="Montserrat" pitchFamily="2" charset="77"/>
                          <a:cs typeface="Arial" panose="020B0604020202020204" pitchFamily="34" charset="0"/>
                        </a:rPr>
                        <a:t>Wajib</a:t>
                      </a:r>
                      <a:r>
                        <a:rPr lang="en-US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 Program </a:t>
                      </a:r>
                      <a:r>
                        <a:rPr lang="en-US" sz="2000" u="none" strike="noStrike" cap="none" dirty="0" err="1">
                          <a:latin typeface="Montserrat" pitchFamily="2" charset="77"/>
                          <a:cs typeface="Arial" panose="020B0604020202020204" pitchFamily="34" charset="0"/>
                        </a:rPr>
                        <a:t>Studi</a:t>
                      </a:r>
                      <a:endParaRPr sz="2000" u="none" strike="noStrike" cap="none" dirty="0"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1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Semester Ke-</a:t>
                      </a:r>
                      <a:endParaRPr dirty="0"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9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5</a:t>
                      </a:r>
                      <a:endParaRPr sz="2000" u="none" strike="noStrike" cap="none" dirty="0"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1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MK </a:t>
                      </a:r>
                      <a:r>
                        <a:rPr lang="en-US" sz="2800" u="none" strike="noStrike" cap="none" dirty="0" err="1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Prasyarat</a:t>
                      </a:r>
                      <a:endParaRPr sz="2800" u="none" strike="noStrike" cap="none" dirty="0">
                        <a:solidFill>
                          <a:srgbClr val="002060"/>
                        </a:solidFill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9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 err="1">
                          <a:latin typeface="Montserrat" pitchFamily="2" charset="77"/>
                          <a:cs typeface="Arial" panose="020B0604020202020204" pitchFamily="34" charset="0"/>
                        </a:rPr>
                        <a:t>Metode</a:t>
                      </a:r>
                      <a:r>
                        <a:rPr lang="en-US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000" u="none" strike="noStrike" cap="none" dirty="0" err="1">
                          <a:latin typeface="Montserrat" pitchFamily="2" charset="77"/>
                          <a:cs typeface="Arial" panose="020B0604020202020204" pitchFamily="34" charset="0"/>
                        </a:rPr>
                        <a:t>Seismik</a:t>
                      </a:r>
                      <a:endParaRPr sz="2000" u="none" strike="noStrike" cap="none" dirty="0"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1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Bahasa </a:t>
                      </a:r>
                      <a:r>
                        <a:rPr lang="en-US" sz="2800" u="none" strike="noStrike" cap="none" dirty="0" err="1">
                          <a:solidFill>
                            <a:srgbClr val="002060"/>
                          </a:solidFill>
                          <a:latin typeface="Montserrat" pitchFamily="2" charset="77"/>
                          <a:cs typeface="Arial" panose="020B0604020202020204" pitchFamily="34" charset="0"/>
                        </a:rPr>
                        <a:t>Pengantar</a:t>
                      </a:r>
                      <a:endParaRPr sz="2800" u="none" strike="noStrike" cap="none" dirty="0">
                        <a:solidFill>
                          <a:srgbClr val="002060"/>
                        </a:solidFill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lvl9pPr>
                    </a:lstStyle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Montserrat" pitchFamily="2" charset="77"/>
                          <a:cs typeface="Arial" panose="020B0604020202020204" pitchFamily="34" charset="0"/>
                        </a:rPr>
                        <a:t>Indonesia</a:t>
                      </a:r>
                      <a:endParaRPr sz="2000" u="none" strike="noStrike" cap="none" dirty="0">
                        <a:latin typeface="Montserrat" pitchFamily="2" charset="77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4472C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23C09363-1F45-20B3-969B-EA99CBA60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9;p68">
            <a:extLst>
              <a:ext uri="{FF2B5EF4-FFF2-40B4-BE49-F238E27FC236}">
                <a16:creationId xmlns:a16="http://schemas.microsoft.com/office/drawing/2014/main" id="{B966DA26-FC0A-3DFA-E495-A5CEB0CD4E09}"/>
              </a:ext>
            </a:extLst>
          </p:cNvPr>
          <p:cNvSpPr txBox="1"/>
          <p:nvPr/>
        </p:nvSpPr>
        <p:spPr>
          <a:xfrm>
            <a:off x="366661" y="288565"/>
            <a:ext cx="113952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Tata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Tertib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Ujian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Semester</a:t>
            </a:r>
            <a:endParaRPr>
              <a:latin typeface="Montserrat" pitchFamily="2" charset="77"/>
            </a:endParaRPr>
          </a:p>
        </p:txBody>
      </p:sp>
      <p:cxnSp>
        <p:nvCxnSpPr>
          <p:cNvPr id="14" name="Google Shape;367;p68">
            <a:extLst>
              <a:ext uri="{FF2B5EF4-FFF2-40B4-BE49-F238E27FC236}">
                <a16:creationId xmlns:a16="http://schemas.microsoft.com/office/drawing/2014/main" id="{0308D0AE-BECD-AE13-79D0-3250BD785922}"/>
              </a:ext>
            </a:extLst>
          </p:cNvPr>
          <p:cNvCxnSpPr/>
          <p:nvPr/>
        </p:nvCxnSpPr>
        <p:spPr>
          <a:xfrm>
            <a:off x="791307" y="1389870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363;p68">
            <a:extLst>
              <a:ext uri="{FF2B5EF4-FFF2-40B4-BE49-F238E27FC236}">
                <a16:creationId xmlns:a16="http://schemas.microsoft.com/office/drawing/2014/main" id="{16663363-C9B0-BB0B-D533-4DFD6772D350}"/>
              </a:ext>
            </a:extLst>
          </p:cNvPr>
          <p:cNvSpPr txBox="1"/>
          <p:nvPr/>
        </p:nvSpPr>
        <p:spPr>
          <a:xfrm>
            <a:off x="1701627" y="1616496"/>
            <a:ext cx="979926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Peserta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wajib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mematikan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HP 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dan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alat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komunikasi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lainnya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</a:t>
            </a:r>
          </a:p>
        </p:txBody>
      </p:sp>
      <p:cxnSp>
        <p:nvCxnSpPr>
          <p:cNvPr id="16" name="Google Shape;366;p68">
            <a:extLst>
              <a:ext uri="{FF2B5EF4-FFF2-40B4-BE49-F238E27FC236}">
                <a16:creationId xmlns:a16="http://schemas.microsoft.com/office/drawing/2014/main" id="{2B389ACE-C994-B30A-89CB-A1F72C19EEBC}"/>
              </a:ext>
            </a:extLst>
          </p:cNvPr>
          <p:cNvCxnSpPr/>
          <p:nvPr/>
        </p:nvCxnSpPr>
        <p:spPr>
          <a:xfrm>
            <a:off x="756795" y="2214666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C9532-2444-32D3-D0C0-4297DF1ED3C6}"/>
              </a:ext>
            </a:extLst>
          </p:cNvPr>
          <p:cNvSpPr/>
          <p:nvPr/>
        </p:nvSpPr>
        <p:spPr>
          <a:xfrm>
            <a:off x="826524" y="1490552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Montserrat" pitchFamily="2" charset="77"/>
              </a:rPr>
              <a:t>07</a:t>
            </a:r>
          </a:p>
        </p:txBody>
      </p:sp>
      <p:sp>
        <p:nvSpPr>
          <p:cNvPr id="18" name="Google Shape;364;p68">
            <a:extLst>
              <a:ext uri="{FF2B5EF4-FFF2-40B4-BE49-F238E27FC236}">
                <a16:creationId xmlns:a16="http://schemas.microsoft.com/office/drawing/2014/main" id="{755222FE-DEBB-4563-72DB-DB9202F8D738}"/>
              </a:ext>
            </a:extLst>
          </p:cNvPr>
          <p:cNvSpPr txBox="1"/>
          <p:nvPr/>
        </p:nvSpPr>
        <p:spPr>
          <a:xfrm>
            <a:off x="1701627" y="2336941"/>
            <a:ext cx="979926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Selama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semester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berlangsung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peserta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dilarang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makan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minum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merokok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di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dalam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ruang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</a:t>
            </a:r>
          </a:p>
        </p:txBody>
      </p:sp>
      <p:cxnSp>
        <p:nvCxnSpPr>
          <p:cNvPr id="19" name="Google Shape;367;p68">
            <a:extLst>
              <a:ext uri="{FF2B5EF4-FFF2-40B4-BE49-F238E27FC236}">
                <a16:creationId xmlns:a16="http://schemas.microsoft.com/office/drawing/2014/main" id="{8EA75C8E-F2E8-C6E0-08E3-E0AC55D5F8FE}"/>
              </a:ext>
            </a:extLst>
          </p:cNvPr>
          <p:cNvCxnSpPr/>
          <p:nvPr/>
        </p:nvCxnSpPr>
        <p:spPr>
          <a:xfrm>
            <a:off x="739539" y="3096829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F8A89CE-70D5-0957-38F2-913D65007972}"/>
              </a:ext>
            </a:extLst>
          </p:cNvPr>
          <p:cNvSpPr/>
          <p:nvPr/>
        </p:nvSpPr>
        <p:spPr>
          <a:xfrm>
            <a:off x="826524" y="2369272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Montserrat" pitchFamily="2" charset="77"/>
              </a:rPr>
              <a:t>08</a:t>
            </a:r>
          </a:p>
        </p:txBody>
      </p:sp>
      <p:sp>
        <p:nvSpPr>
          <p:cNvPr id="21" name="Google Shape;364;p68">
            <a:extLst>
              <a:ext uri="{FF2B5EF4-FFF2-40B4-BE49-F238E27FC236}">
                <a16:creationId xmlns:a16="http://schemas.microsoft.com/office/drawing/2014/main" id="{6BFD56D0-C50D-FAA4-878C-681EDDAF0BB1}"/>
              </a:ext>
            </a:extLst>
          </p:cNvPr>
          <p:cNvSpPr txBox="1"/>
          <p:nvPr/>
        </p:nvSpPr>
        <p:spPr>
          <a:xfrm>
            <a:off x="1684371" y="3207281"/>
            <a:ext cx="979926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Segala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sesuatu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yang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tidak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jelas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selama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hanya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dapat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ditanyakan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kepada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pengawas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endParaRPr lang="en-US" sz="1800" b="1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</p:txBody>
      </p:sp>
      <p:cxnSp>
        <p:nvCxnSpPr>
          <p:cNvPr id="22" name="Google Shape;367;p68">
            <a:extLst>
              <a:ext uri="{FF2B5EF4-FFF2-40B4-BE49-F238E27FC236}">
                <a16:creationId xmlns:a16="http://schemas.microsoft.com/office/drawing/2014/main" id="{70A9DCB6-FBB1-C81F-F03E-C9C0E2B922F5}"/>
              </a:ext>
            </a:extLst>
          </p:cNvPr>
          <p:cNvCxnSpPr/>
          <p:nvPr/>
        </p:nvCxnSpPr>
        <p:spPr>
          <a:xfrm>
            <a:off x="756795" y="3984628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142DD63B-280A-C444-F09F-F66711CA3D30}"/>
              </a:ext>
            </a:extLst>
          </p:cNvPr>
          <p:cNvSpPr/>
          <p:nvPr/>
        </p:nvSpPr>
        <p:spPr>
          <a:xfrm>
            <a:off x="826524" y="3221931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Montserrat" pitchFamily="2" charset="77"/>
              </a:rPr>
              <a:t>09</a:t>
            </a:r>
          </a:p>
        </p:txBody>
      </p:sp>
      <p:cxnSp>
        <p:nvCxnSpPr>
          <p:cNvPr id="24" name="Google Shape;367;p68">
            <a:extLst>
              <a:ext uri="{FF2B5EF4-FFF2-40B4-BE49-F238E27FC236}">
                <a16:creationId xmlns:a16="http://schemas.microsoft.com/office/drawing/2014/main" id="{1334DAD8-F0B8-D6C3-0206-8D92F36336DF}"/>
              </a:ext>
            </a:extLst>
          </p:cNvPr>
          <p:cNvCxnSpPr/>
          <p:nvPr/>
        </p:nvCxnSpPr>
        <p:spPr>
          <a:xfrm>
            <a:off x="756795" y="4841734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364;p68">
            <a:extLst>
              <a:ext uri="{FF2B5EF4-FFF2-40B4-BE49-F238E27FC236}">
                <a16:creationId xmlns:a16="http://schemas.microsoft.com/office/drawing/2014/main" id="{5D73BB8D-8C05-34D6-801F-E0B8B8EC711D}"/>
              </a:ext>
            </a:extLst>
          </p:cNvPr>
          <p:cNvSpPr txBox="1"/>
          <p:nvPr/>
        </p:nvSpPr>
        <p:spPr>
          <a:xfrm>
            <a:off x="1697071" y="4121958"/>
            <a:ext cx="977386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Selama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semester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berlangsung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peserta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dilarang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meninggalkan</a:t>
            </a:r>
            <a:r>
              <a:rPr lang="en-US" sz="18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ruangan</a:t>
            </a:r>
            <a:endParaRPr lang="en-US" sz="1800" b="1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4D2A257-27D5-CBB4-7DC1-4EF20C555BEF}"/>
              </a:ext>
            </a:extLst>
          </p:cNvPr>
          <p:cNvSpPr/>
          <p:nvPr/>
        </p:nvSpPr>
        <p:spPr>
          <a:xfrm>
            <a:off x="801124" y="4124790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Montserrat" pitchFamily="2" charset="77"/>
              </a:rPr>
              <a:t>10</a:t>
            </a:r>
          </a:p>
        </p:txBody>
      </p:sp>
      <p:sp>
        <p:nvSpPr>
          <p:cNvPr id="27" name="Google Shape;364;p68">
            <a:extLst>
              <a:ext uri="{FF2B5EF4-FFF2-40B4-BE49-F238E27FC236}">
                <a16:creationId xmlns:a16="http://schemas.microsoft.com/office/drawing/2014/main" id="{29CE50C4-F6BB-719D-2CE5-C7D11F6CF8C8}"/>
              </a:ext>
            </a:extLst>
          </p:cNvPr>
          <p:cNvSpPr txBox="1"/>
          <p:nvPr/>
        </p:nvSpPr>
        <p:spPr>
          <a:xfrm>
            <a:off x="1668083" y="4988395"/>
            <a:ext cx="979926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Apabila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terbukti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melakukan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pelanggaran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tata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tertib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maka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akan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dikenakan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sanksi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akademik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,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diantaranya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dikeluarkan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dari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ruang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atau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mendapat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peringatan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tertulis</a:t>
            </a:r>
            <a:endParaRPr lang="en-US" sz="1600" b="1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</p:txBody>
      </p:sp>
      <p:cxnSp>
        <p:nvCxnSpPr>
          <p:cNvPr id="37" name="Google Shape;367;p68">
            <a:extLst>
              <a:ext uri="{FF2B5EF4-FFF2-40B4-BE49-F238E27FC236}">
                <a16:creationId xmlns:a16="http://schemas.microsoft.com/office/drawing/2014/main" id="{605DE72A-93C5-65DE-F455-6077A7C3FDE9}"/>
              </a:ext>
            </a:extLst>
          </p:cNvPr>
          <p:cNvCxnSpPr/>
          <p:nvPr/>
        </p:nvCxnSpPr>
        <p:spPr>
          <a:xfrm>
            <a:off x="791307" y="5696906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03C08B60-CCF4-F85B-D85D-31B653E52C17}"/>
              </a:ext>
            </a:extLst>
          </p:cNvPr>
          <p:cNvSpPr/>
          <p:nvPr/>
        </p:nvSpPr>
        <p:spPr>
          <a:xfrm>
            <a:off x="826524" y="4986394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Montserrat" pitchFamily="2" charset="77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592853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3402A7A7-D553-4493-38F1-5257A1F76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9;p68">
            <a:extLst>
              <a:ext uri="{FF2B5EF4-FFF2-40B4-BE49-F238E27FC236}">
                <a16:creationId xmlns:a16="http://schemas.microsoft.com/office/drawing/2014/main" id="{165686FE-9A32-D2CE-790D-4C3D6AEB6615}"/>
              </a:ext>
            </a:extLst>
          </p:cNvPr>
          <p:cNvSpPr txBox="1"/>
          <p:nvPr/>
        </p:nvSpPr>
        <p:spPr>
          <a:xfrm>
            <a:off x="366661" y="288565"/>
            <a:ext cx="113952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Tata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Tertib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36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Ujian</a:t>
            </a:r>
            <a:r>
              <a:rPr lang="en-US" sz="36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Semester</a:t>
            </a:r>
            <a:endParaRPr>
              <a:latin typeface="Montserrat" pitchFamily="2" charset="77"/>
            </a:endParaRPr>
          </a:p>
        </p:txBody>
      </p:sp>
      <p:cxnSp>
        <p:nvCxnSpPr>
          <p:cNvPr id="4" name="Google Shape;367;p68">
            <a:extLst>
              <a:ext uri="{FF2B5EF4-FFF2-40B4-BE49-F238E27FC236}">
                <a16:creationId xmlns:a16="http://schemas.microsoft.com/office/drawing/2014/main" id="{ED708C05-D9AE-3C6E-8451-EA79A395EDF4}"/>
              </a:ext>
            </a:extLst>
          </p:cNvPr>
          <p:cNvCxnSpPr/>
          <p:nvPr/>
        </p:nvCxnSpPr>
        <p:spPr>
          <a:xfrm>
            <a:off x="892907" y="1378906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" name="Google Shape;362;p68">
            <a:extLst>
              <a:ext uri="{FF2B5EF4-FFF2-40B4-BE49-F238E27FC236}">
                <a16:creationId xmlns:a16="http://schemas.microsoft.com/office/drawing/2014/main" id="{07C120B1-DDBE-8F33-586F-B4501BDF2739}"/>
              </a:ext>
            </a:extLst>
          </p:cNvPr>
          <p:cNvSpPr txBox="1"/>
          <p:nvPr/>
        </p:nvSpPr>
        <p:spPr>
          <a:xfrm>
            <a:off x="1768982" y="1435106"/>
            <a:ext cx="9799267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/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Pengawas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mempunyai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wewenang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dan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tanggung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jawab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penuh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pada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waktu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pelaksanaan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seperti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:</a:t>
            </a:r>
          </a:p>
          <a:p>
            <a:pPr marL="342900" lvl="0" indent="-342900" algn="just">
              <a:buFont typeface="+mj-lt"/>
              <a:buAutoNum type="alphaLcPeriod"/>
            </a:pP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Menentukan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tempat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duduk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peserta</a:t>
            </a:r>
            <a:endParaRPr lang="en-US" sz="1600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 marL="342900" lvl="0" indent="-342900" algn="just">
              <a:buFont typeface="+mj-lt"/>
              <a:buAutoNum type="alphaLcPeriod"/>
            </a:pP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Memindahkan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tempat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duduk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peserta</a:t>
            </a:r>
            <a:endParaRPr lang="en-US" sz="1600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 marL="342900" lvl="0" indent="-342900" algn="just">
              <a:buFont typeface="+mj-lt"/>
              <a:buAutoNum type="alphaLcPeriod"/>
            </a:pP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Memberi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teguran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dan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peringatan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kepada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peserta</a:t>
            </a:r>
            <a:endParaRPr lang="en-US" sz="1600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  <a:p>
            <a:pPr marL="342900" lvl="0" indent="-342900" algn="just">
              <a:buFont typeface="+mj-lt"/>
              <a:buAutoNum type="alphaLcPeriod"/>
            </a:pP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Mencatat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nama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peserta</a:t>
            </a:r>
            <a:r>
              <a:rPr lang="en-US" sz="1600" b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yang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melanggar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tata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tertib</a:t>
            </a:r>
            <a:r>
              <a:rPr lang="en-US" sz="16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endParaRPr lang="en-US" sz="1600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363;p68">
            <a:extLst>
              <a:ext uri="{FF2B5EF4-FFF2-40B4-BE49-F238E27FC236}">
                <a16:creationId xmlns:a16="http://schemas.microsoft.com/office/drawing/2014/main" id="{256C994E-5280-FA49-C324-025639B1532C}"/>
              </a:ext>
            </a:extLst>
          </p:cNvPr>
          <p:cNvSpPr txBox="1"/>
          <p:nvPr/>
        </p:nvSpPr>
        <p:spPr>
          <a:xfrm>
            <a:off x="1770097" y="3244815"/>
            <a:ext cx="9832397" cy="599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Apabila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berhalangan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mengikuti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maka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tersebut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harus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memberikan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surat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keterangan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dari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orang </a:t>
            </a:r>
            <a:r>
              <a:rPr lang="en-US" sz="16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tua</a:t>
            </a:r>
            <a:r>
              <a:rPr lang="en-US" sz="16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yang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menerangkan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halangan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mengikuti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7" name="Google Shape;364;p68">
            <a:extLst>
              <a:ext uri="{FF2B5EF4-FFF2-40B4-BE49-F238E27FC236}">
                <a16:creationId xmlns:a16="http://schemas.microsoft.com/office/drawing/2014/main" id="{9F3610EB-2846-C357-6E44-B4D8E56A5D5F}"/>
              </a:ext>
            </a:extLst>
          </p:cNvPr>
          <p:cNvSpPr txBox="1"/>
          <p:nvPr/>
        </p:nvSpPr>
        <p:spPr>
          <a:xfrm>
            <a:off x="1803227" y="4253686"/>
            <a:ext cx="979926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susulan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hanya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dapat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diberikan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jika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dengan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alasan</a:t>
            </a:r>
            <a:r>
              <a:rPr lang="en-US" sz="1800" b="1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1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sakit</a:t>
            </a:r>
            <a:endParaRPr sz="1800" b="1" i="0" u="none" strike="noStrike" cap="none">
              <a:solidFill>
                <a:srgbClr val="002060"/>
              </a:solidFill>
              <a:latin typeface="Montserrat" pitchFamily="2" charset="77"/>
              <a:ea typeface="Montserrat"/>
              <a:cs typeface="Montserrat"/>
              <a:sym typeface="Montserrat"/>
            </a:endParaRPr>
          </a:p>
        </p:txBody>
      </p:sp>
      <p:cxnSp>
        <p:nvCxnSpPr>
          <p:cNvPr id="8" name="Google Shape;365;p68">
            <a:extLst>
              <a:ext uri="{FF2B5EF4-FFF2-40B4-BE49-F238E27FC236}">
                <a16:creationId xmlns:a16="http://schemas.microsoft.com/office/drawing/2014/main" id="{B85E579D-8D42-3699-4C48-C7EBEB04690E}"/>
              </a:ext>
            </a:extLst>
          </p:cNvPr>
          <p:cNvCxnSpPr/>
          <p:nvPr/>
        </p:nvCxnSpPr>
        <p:spPr>
          <a:xfrm>
            <a:off x="841139" y="3129660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" name="Google Shape;366;p68">
            <a:extLst>
              <a:ext uri="{FF2B5EF4-FFF2-40B4-BE49-F238E27FC236}">
                <a16:creationId xmlns:a16="http://schemas.microsoft.com/office/drawing/2014/main" id="{9F5853ED-2725-BC6D-F298-00BAFAA62DD9}"/>
              </a:ext>
            </a:extLst>
          </p:cNvPr>
          <p:cNvCxnSpPr/>
          <p:nvPr/>
        </p:nvCxnSpPr>
        <p:spPr>
          <a:xfrm>
            <a:off x="858395" y="3991771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" name="Google Shape;367;p68">
            <a:extLst>
              <a:ext uri="{FF2B5EF4-FFF2-40B4-BE49-F238E27FC236}">
                <a16:creationId xmlns:a16="http://schemas.microsoft.com/office/drawing/2014/main" id="{0B74B7A0-80EC-9E20-AEB7-1D52E20D1B39}"/>
              </a:ext>
            </a:extLst>
          </p:cNvPr>
          <p:cNvCxnSpPr/>
          <p:nvPr/>
        </p:nvCxnSpPr>
        <p:spPr>
          <a:xfrm>
            <a:off x="841139" y="4887709"/>
            <a:ext cx="10761355" cy="0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B840E2C-F5DC-57F0-8C1D-F5043716C444}"/>
              </a:ext>
            </a:extLst>
          </p:cNvPr>
          <p:cNvSpPr/>
          <p:nvPr/>
        </p:nvSpPr>
        <p:spPr>
          <a:xfrm>
            <a:off x="892907" y="1944709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Montserrat" pitchFamily="2" charset="77"/>
              </a:rPr>
              <a:t>12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561A8-4DDC-FE19-93F9-F65B303919C9}"/>
              </a:ext>
            </a:extLst>
          </p:cNvPr>
          <p:cNvSpPr/>
          <p:nvPr/>
        </p:nvSpPr>
        <p:spPr>
          <a:xfrm>
            <a:off x="928124" y="3246498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Montserrat" pitchFamily="2" charset="77"/>
              </a:rPr>
              <a:t>13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B689C0-08DB-3065-415C-E7F4AC9B04E6}"/>
              </a:ext>
            </a:extLst>
          </p:cNvPr>
          <p:cNvSpPr/>
          <p:nvPr/>
        </p:nvSpPr>
        <p:spPr>
          <a:xfrm>
            <a:off x="928124" y="4132347"/>
            <a:ext cx="699442" cy="61196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latin typeface="Montserrat" pitchFamily="2" charset="77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4054714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6334775D-72AE-68CA-23B3-3C4A8F350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397;p70">
            <a:extLst>
              <a:ext uri="{FF2B5EF4-FFF2-40B4-BE49-F238E27FC236}">
                <a16:creationId xmlns:a16="http://schemas.microsoft.com/office/drawing/2014/main" id="{53A94DA1-A40F-4A33-6958-0600EF5C9794}"/>
              </a:ext>
            </a:extLst>
          </p:cNvPr>
          <p:cNvSpPr txBox="1"/>
          <p:nvPr/>
        </p:nvSpPr>
        <p:spPr>
          <a:xfrm>
            <a:off x="2422632" y="123512"/>
            <a:ext cx="7011722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Evaluasi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Hasil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Belajar</a:t>
            </a:r>
            <a:endParaRPr sz="4000" b="1" i="0" u="none" strike="noStrike" cap="none" dirty="0">
              <a:solidFill>
                <a:srgbClr val="002060"/>
              </a:solidFill>
              <a:latin typeface="Montserrat" pitchFamily="2" charset="77"/>
              <a:sym typeface="Arial"/>
            </a:endParaRPr>
          </a:p>
        </p:txBody>
      </p:sp>
      <p:graphicFrame>
        <p:nvGraphicFramePr>
          <p:cNvPr id="15" name="Google Shape;789;p21">
            <a:extLst>
              <a:ext uri="{FF2B5EF4-FFF2-40B4-BE49-F238E27FC236}">
                <a16:creationId xmlns:a16="http://schemas.microsoft.com/office/drawing/2014/main" id="{12A5A83D-F6BD-2C12-3672-4762961C83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2700549"/>
              </p:ext>
            </p:extLst>
          </p:nvPr>
        </p:nvGraphicFramePr>
        <p:xfrm>
          <a:off x="7808025" y="1702129"/>
          <a:ext cx="4072107" cy="4407109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791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37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73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001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 err="1">
                          <a:solidFill>
                            <a:schemeClr val="bg1"/>
                          </a:solidFill>
                          <a:latin typeface="Montserrat"/>
                        </a:rPr>
                        <a:t>Rentang</a:t>
                      </a:r>
                      <a:r>
                        <a:rPr lang="en-US" sz="1600" b="1" u="none" strike="noStrike" cap="none">
                          <a:solidFill>
                            <a:schemeClr val="bg1"/>
                          </a:solidFill>
                          <a:latin typeface="Montserrat"/>
                        </a:rPr>
                        <a:t> Nilai Angka</a:t>
                      </a:r>
                      <a:endParaRPr sz="1600" b="1" u="none" strike="noStrike" cap="none">
                        <a:solidFill>
                          <a:schemeClr val="bg1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>
                          <a:solidFill>
                            <a:schemeClr val="bg1"/>
                          </a:solidFill>
                          <a:latin typeface="Montserrat"/>
                        </a:rPr>
                        <a:t>Nilai </a:t>
                      </a:r>
                      <a:r>
                        <a:rPr lang="en-US" sz="1600" b="1" u="none" strike="noStrike" cap="none" err="1">
                          <a:solidFill>
                            <a:schemeClr val="bg1"/>
                          </a:solidFill>
                          <a:latin typeface="Montserrat"/>
                        </a:rPr>
                        <a:t>Huruf</a:t>
                      </a:r>
                      <a:endParaRPr sz="1600" b="1" u="none" strike="noStrike" cap="none">
                        <a:solidFill>
                          <a:schemeClr val="bg1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 err="1">
                          <a:solidFill>
                            <a:schemeClr val="bg1"/>
                          </a:solidFill>
                          <a:latin typeface="Montserrat"/>
                        </a:rPr>
                        <a:t>Bobot</a:t>
                      </a:r>
                      <a:r>
                        <a:rPr lang="en-US" sz="1600" b="1" u="none" strike="noStrike" cap="none">
                          <a:solidFill>
                            <a:schemeClr val="bg1"/>
                          </a:solidFill>
                          <a:latin typeface="Montserrat"/>
                        </a:rPr>
                        <a:t> Nilai </a:t>
                      </a:r>
                      <a:r>
                        <a:rPr lang="en-US" sz="1600" b="1" u="none" strike="noStrike" cap="none" err="1">
                          <a:solidFill>
                            <a:schemeClr val="bg1"/>
                          </a:solidFill>
                          <a:latin typeface="Montserrat"/>
                        </a:rPr>
                        <a:t>Huruf</a:t>
                      </a:r>
                      <a:endParaRPr sz="1600" b="1" u="none" strike="noStrike" cap="none">
                        <a:solidFill>
                          <a:schemeClr val="bg1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3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85 - 100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A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4.00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3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80 -&lt; 85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A-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3.70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3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75 -&lt; 80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B+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3.30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3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70 -&lt; 75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B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3.00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53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65 -&lt; 70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B-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2.70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53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60 -&lt; 65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C+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2.30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53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55 -&lt; 60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C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2.00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53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40 -&lt; 55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D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1.00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53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00 -&lt; 40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E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0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6" name="Google Shape;794;p21">
            <a:extLst>
              <a:ext uri="{FF2B5EF4-FFF2-40B4-BE49-F238E27FC236}">
                <a16:creationId xmlns:a16="http://schemas.microsoft.com/office/drawing/2014/main" id="{D365B5CE-F9E7-D544-161D-E904F103E91B}"/>
              </a:ext>
            </a:extLst>
          </p:cNvPr>
          <p:cNvSpPr/>
          <p:nvPr/>
        </p:nvSpPr>
        <p:spPr>
          <a:xfrm>
            <a:off x="3628592" y="1267067"/>
            <a:ext cx="3895231" cy="130477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Incomplete</a:t>
            </a: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Penilaian</a:t>
            </a:r>
            <a:r>
              <a:rPr lang="en-US" sz="14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Mata </a:t>
            </a:r>
            <a:r>
              <a:rPr lang="en-US" sz="14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Kuliah</a:t>
            </a:r>
            <a:r>
              <a:rPr lang="en-US" sz="14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Belum </a:t>
            </a:r>
            <a:r>
              <a:rPr lang="en-US" sz="14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Lengkap</a:t>
            </a:r>
            <a:endParaRPr lang="en-US" sz="1400" b="0" i="0" u="none" strike="noStrike" cap="none" dirty="0">
              <a:solidFill>
                <a:srgbClr val="002060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  <a:p>
            <a:pPr marL="457200" marR="0" lvl="1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Apabila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setelah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1 </a:t>
            </a:r>
            <a:r>
              <a:rPr lang="en-US" sz="11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bulan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tidak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terdapat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ketetapan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, </a:t>
            </a:r>
            <a:r>
              <a:rPr lang="en-US" sz="11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maka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b="1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kode</a:t>
            </a:r>
            <a:r>
              <a:rPr lang="en-US" sz="1100" b="1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b="1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berubah</a:t>
            </a:r>
            <a:r>
              <a:rPr lang="en-US" sz="1100" b="1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b="1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nilai</a:t>
            </a:r>
            <a:r>
              <a:rPr lang="en-US" sz="1100" b="1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b="1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huruf</a:t>
            </a:r>
            <a:r>
              <a:rPr lang="en-US" sz="1100" b="1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E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secara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1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otomatis</a:t>
            </a:r>
            <a:r>
              <a:rPr lang="en-US" sz="11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.</a:t>
            </a:r>
            <a:endParaRPr sz="1100" b="1" i="0" u="none" strike="noStrike" cap="none" dirty="0">
              <a:solidFill>
                <a:srgbClr val="002060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796;p21">
            <a:extLst>
              <a:ext uri="{FF2B5EF4-FFF2-40B4-BE49-F238E27FC236}">
                <a16:creationId xmlns:a16="http://schemas.microsoft.com/office/drawing/2014/main" id="{35D42C76-5F69-CA06-35AE-AF07134E26B7}"/>
              </a:ext>
            </a:extLst>
          </p:cNvPr>
          <p:cNvSpPr/>
          <p:nvPr/>
        </p:nvSpPr>
        <p:spPr>
          <a:xfrm>
            <a:off x="3628592" y="2730589"/>
            <a:ext cx="3921488" cy="756173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Transfer </a:t>
            </a:r>
            <a:r>
              <a:rPr lang="en-US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Kredit</a:t>
            </a:r>
            <a:endParaRPr lang="en-US" b="1" i="0" u="none" strike="noStrike" cap="none" dirty="0">
              <a:solidFill>
                <a:srgbClr val="002060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Mata </a:t>
            </a:r>
            <a:r>
              <a:rPr lang="en-US" sz="12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Kuliah</a:t>
            </a:r>
            <a:r>
              <a:rPr lang="en-US" sz="12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yang </a:t>
            </a:r>
            <a:r>
              <a:rPr lang="en-US" sz="12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ditransfrekreditkan</a:t>
            </a:r>
            <a:endParaRPr sz="1200" b="1" i="0" u="none" strike="noStrike" cap="none" dirty="0">
              <a:solidFill>
                <a:srgbClr val="002060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797;p21">
            <a:extLst>
              <a:ext uri="{FF2B5EF4-FFF2-40B4-BE49-F238E27FC236}">
                <a16:creationId xmlns:a16="http://schemas.microsoft.com/office/drawing/2014/main" id="{59646A9B-A5F2-F979-7CBB-BCE5590B9172}"/>
              </a:ext>
            </a:extLst>
          </p:cNvPr>
          <p:cNvSpPr/>
          <p:nvPr/>
        </p:nvSpPr>
        <p:spPr>
          <a:xfrm>
            <a:off x="3349125" y="2734718"/>
            <a:ext cx="756248" cy="756248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TK</a:t>
            </a:r>
            <a:endParaRPr sz="1800" b="1">
              <a:solidFill>
                <a:schemeClr val="lt1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798;p21">
            <a:extLst>
              <a:ext uri="{FF2B5EF4-FFF2-40B4-BE49-F238E27FC236}">
                <a16:creationId xmlns:a16="http://schemas.microsoft.com/office/drawing/2014/main" id="{17DCA8FA-90C4-17EC-BE90-6F675B48A7D3}"/>
              </a:ext>
            </a:extLst>
          </p:cNvPr>
          <p:cNvSpPr/>
          <p:nvPr/>
        </p:nvSpPr>
        <p:spPr>
          <a:xfrm>
            <a:off x="3625872" y="3580427"/>
            <a:ext cx="3895454" cy="1224093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Tidak</a:t>
            </a:r>
            <a:r>
              <a:rPr lang="en-US" b="1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Mengikuti</a:t>
            </a:r>
            <a:endParaRPr lang="en-US" b="1" i="0" u="none" strike="noStrike" cap="none" dirty="0">
              <a:solidFill>
                <a:srgbClr val="002060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  <a:p>
            <a:pPr marL="457200" lvl="1"/>
            <a:r>
              <a:rPr lang="en-US" sz="12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Nilai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hasil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belajar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tidak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memenuhi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ketentuan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yang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berlaku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dan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diperhitungkan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dalam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IPS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dengan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bobot</a:t>
            </a:r>
            <a:r>
              <a:rPr lang="en-US" sz="1200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0</a:t>
            </a:r>
            <a:endParaRPr sz="1200" dirty="0">
              <a:latin typeface="Montserrat" pitchFamily="2" charset="77"/>
            </a:endParaRPr>
          </a:p>
        </p:txBody>
      </p:sp>
      <p:sp>
        <p:nvSpPr>
          <p:cNvPr id="20" name="Google Shape;799;p21">
            <a:extLst>
              <a:ext uri="{FF2B5EF4-FFF2-40B4-BE49-F238E27FC236}">
                <a16:creationId xmlns:a16="http://schemas.microsoft.com/office/drawing/2014/main" id="{5C5D0E53-9EC8-AA51-0CA9-FB69AFC5C78A}"/>
              </a:ext>
            </a:extLst>
          </p:cNvPr>
          <p:cNvSpPr/>
          <p:nvPr/>
        </p:nvSpPr>
        <p:spPr>
          <a:xfrm>
            <a:off x="3344315" y="3780343"/>
            <a:ext cx="756248" cy="756248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</a:t>
            </a:r>
            <a:endParaRPr sz="1800" b="1">
              <a:solidFill>
                <a:schemeClr val="lt1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800;p21">
            <a:extLst>
              <a:ext uri="{FF2B5EF4-FFF2-40B4-BE49-F238E27FC236}">
                <a16:creationId xmlns:a16="http://schemas.microsoft.com/office/drawing/2014/main" id="{29FEE7AA-D951-C705-EC64-A41AA21BA433}"/>
              </a:ext>
            </a:extLst>
          </p:cNvPr>
          <p:cNvSpPr/>
          <p:nvPr/>
        </p:nvSpPr>
        <p:spPr>
          <a:xfrm>
            <a:off x="3628593" y="4968093"/>
            <a:ext cx="3921488" cy="1112933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Belum </a:t>
            </a:r>
            <a:r>
              <a:rPr lang="en-US" b="1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Selesai</a:t>
            </a:r>
            <a:endParaRPr lang="en-US" b="1" i="0" u="none" strike="noStrike" cap="none" dirty="0">
              <a:solidFill>
                <a:srgbClr val="002060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Mata </a:t>
            </a:r>
            <a:r>
              <a:rPr lang="en-US" sz="14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Kuliah</a:t>
            </a:r>
            <a:r>
              <a:rPr lang="en-US" sz="14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4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Spesial</a:t>
            </a:r>
            <a:r>
              <a:rPr lang="en-US" sz="14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yang </a:t>
            </a:r>
            <a:r>
              <a:rPr lang="en-US" sz="14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masih</a:t>
            </a:r>
            <a:r>
              <a:rPr lang="en-US" sz="14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4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berlanjut</a:t>
            </a:r>
            <a:r>
              <a:rPr lang="en-US" sz="14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4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setelah</a:t>
            </a:r>
            <a:r>
              <a:rPr lang="en-US" sz="14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semester </a:t>
            </a:r>
            <a:r>
              <a:rPr lang="en-US" sz="14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berakhir</a:t>
            </a:r>
            <a:endParaRPr sz="1400" b="1" i="0" u="none" strike="noStrike" cap="none" dirty="0">
              <a:solidFill>
                <a:srgbClr val="002060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801;p21">
            <a:extLst>
              <a:ext uri="{FF2B5EF4-FFF2-40B4-BE49-F238E27FC236}">
                <a16:creationId xmlns:a16="http://schemas.microsoft.com/office/drawing/2014/main" id="{80814F3B-7EA8-6E3D-83C0-83712B0BB384}"/>
              </a:ext>
            </a:extLst>
          </p:cNvPr>
          <p:cNvSpPr/>
          <p:nvPr/>
        </p:nvSpPr>
        <p:spPr>
          <a:xfrm>
            <a:off x="3314827" y="5073162"/>
            <a:ext cx="807444" cy="807444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BS</a:t>
            </a:r>
            <a:endParaRPr sz="1800" b="1" dirty="0">
              <a:solidFill>
                <a:schemeClr val="lt1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790;p21">
            <a:extLst>
              <a:ext uri="{FF2B5EF4-FFF2-40B4-BE49-F238E27FC236}">
                <a16:creationId xmlns:a16="http://schemas.microsoft.com/office/drawing/2014/main" id="{0B21DDBD-7370-4A35-A73F-4E714D20FD73}"/>
              </a:ext>
            </a:extLst>
          </p:cNvPr>
          <p:cNvSpPr/>
          <p:nvPr/>
        </p:nvSpPr>
        <p:spPr>
          <a:xfrm>
            <a:off x="375531" y="3680071"/>
            <a:ext cx="2574056" cy="509524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Minimal 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nilai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lulus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Mata </a:t>
            </a:r>
            <a:r>
              <a:rPr lang="en-US" sz="1200" b="0" i="0" u="none" strike="noStrike" cap="none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Kuliah</a:t>
            </a:r>
            <a:endParaRPr lang="en-US" sz="1200" b="1" i="0" u="none" strike="noStrike" cap="none">
              <a:solidFill>
                <a:srgbClr val="002060"/>
              </a:solidFill>
              <a:latin typeface="Montserrat" pitchFamily="2" charset="77"/>
              <a:ea typeface="Calibri"/>
              <a:cs typeface="Calibri"/>
            </a:endParaRPr>
          </a:p>
        </p:txBody>
      </p:sp>
      <p:sp>
        <p:nvSpPr>
          <p:cNvPr id="24" name="Google Shape;791;p21">
            <a:extLst>
              <a:ext uri="{FF2B5EF4-FFF2-40B4-BE49-F238E27FC236}">
                <a16:creationId xmlns:a16="http://schemas.microsoft.com/office/drawing/2014/main" id="{09B774C9-57F6-A668-592F-EA44F2AAC8E8}"/>
              </a:ext>
            </a:extLst>
          </p:cNvPr>
          <p:cNvSpPr/>
          <p:nvPr/>
        </p:nvSpPr>
        <p:spPr>
          <a:xfrm>
            <a:off x="148352" y="3632671"/>
            <a:ext cx="573207" cy="573207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C</a:t>
            </a:r>
            <a:endParaRPr sz="1800" b="1">
              <a:solidFill>
                <a:schemeClr val="lt1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792;p21">
            <a:extLst>
              <a:ext uri="{FF2B5EF4-FFF2-40B4-BE49-F238E27FC236}">
                <a16:creationId xmlns:a16="http://schemas.microsoft.com/office/drawing/2014/main" id="{0183FC73-EB14-1C86-3FD1-C81FCB50210A}"/>
              </a:ext>
            </a:extLst>
          </p:cNvPr>
          <p:cNvSpPr/>
          <p:nvPr/>
        </p:nvSpPr>
        <p:spPr>
          <a:xfrm>
            <a:off x="375531" y="4341777"/>
            <a:ext cx="2574056" cy="509524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1"/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Minimal 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nilai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lulus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Mata 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Kuliah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dan 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Tugas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Akhir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 </a:t>
            </a:r>
            <a:endParaRPr lang="en-US" sz="1200" b="1" i="0" u="none" strike="noStrike" cap="none">
              <a:solidFill>
                <a:srgbClr val="002060"/>
              </a:solidFill>
              <a:latin typeface="Montserrat" pitchFamily="2" charset="77"/>
              <a:ea typeface="Calibri"/>
              <a:cs typeface="Calibri"/>
            </a:endParaRPr>
          </a:p>
        </p:txBody>
      </p:sp>
      <p:sp>
        <p:nvSpPr>
          <p:cNvPr id="26" name="Google Shape;793;p21">
            <a:extLst>
              <a:ext uri="{FF2B5EF4-FFF2-40B4-BE49-F238E27FC236}">
                <a16:creationId xmlns:a16="http://schemas.microsoft.com/office/drawing/2014/main" id="{A408DE40-AB36-8BCD-75D1-1A56475C3DD2}"/>
              </a:ext>
            </a:extLst>
          </p:cNvPr>
          <p:cNvSpPr/>
          <p:nvPr/>
        </p:nvSpPr>
        <p:spPr>
          <a:xfrm>
            <a:off x="148352" y="4294377"/>
            <a:ext cx="573207" cy="573207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</a:t>
            </a:r>
            <a:endParaRPr sz="1800" b="1">
              <a:solidFill>
                <a:schemeClr val="lt1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792;p21">
            <a:extLst>
              <a:ext uri="{FF2B5EF4-FFF2-40B4-BE49-F238E27FC236}">
                <a16:creationId xmlns:a16="http://schemas.microsoft.com/office/drawing/2014/main" id="{4B53556F-924D-7674-977A-5577386EAB93}"/>
              </a:ext>
            </a:extLst>
          </p:cNvPr>
          <p:cNvSpPr/>
          <p:nvPr/>
        </p:nvSpPr>
        <p:spPr>
          <a:xfrm>
            <a:off x="336157" y="5504714"/>
            <a:ext cx="2613430" cy="553957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1"/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Minimal 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nilai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lulus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Mata 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Kuliah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dan 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Tugas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Akhir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 </a:t>
            </a:r>
            <a:endParaRPr lang="en-US" sz="1200" b="1" i="0" u="none" strike="noStrike" cap="none">
              <a:solidFill>
                <a:srgbClr val="002060"/>
              </a:solidFill>
              <a:latin typeface="Montserrat" pitchFamily="2" charset="77"/>
              <a:ea typeface="Calibri"/>
              <a:cs typeface="Calibri"/>
            </a:endParaRPr>
          </a:p>
        </p:txBody>
      </p:sp>
      <p:sp>
        <p:nvSpPr>
          <p:cNvPr id="28" name="Google Shape;793;p21">
            <a:extLst>
              <a:ext uri="{FF2B5EF4-FFF2-40B4-BE49-F238E27FC236}">
                <a16:creationId xmlns:a16="http://schemas.microsoft.com/office/drawing/2014/main" id="{1F428D13-870B-3423-21F2-0AD7E4296925}"/>
              </a:ext>
            </a:extLst>
          </p:cNvPr>
          <p:cNvSpPr/>
          <p:nvPr/>
        </p:nvSpPr>
        <p:spPr>
          <a:xfrm>
            <a:off x="144735" y="5485465"/>
            <a:ext cx="573207" cy="573207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</a:t>
            </a:r>
            <a:endParaRPr lang="en-US" sz="1800" b="1">
              <a:solidFill>
                <a:schemeClr val="lt1"/>
              </a:solidFill>
              <a:latin typeface="Montserrat" pitchFamily="2" charset="77"/>
              <a:ea typeface="Calibri"/>
              <a:cs typeface="Calibri"/>
            </a:endParaRPr>
          </a:p>
        </p:txBody>
      </p:sp>
      <p:sp>
        <p:nvSpPr>
          <p:cNvPr id="29" name="Google Shape;763;p19">
            <a:extLst>
              <a:ext uri="{FF2B5EF4-FFF2-40B4-BE49-F238E27FC236}">
                <a16:creationId xmlns:a16="http://schemas.microsoft.com/office/drawing/2014/main" id="{228A3241-1DC1-FC48-5769-6CA32822FF7A}"/>
              </a:ext>
            </a:extLst>
          </p:cNvPr>
          <p:cNvSpPr txBox="1"/>
          <p:nvPr/>
        </p:nvSpPr>
        <p:spPr>
          <a:xfrm>
            <a:off x="823738" y="3112842"/>
            <a:ext cx="1598894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u="sng">
                <a:solidFill>
                  <a:srgbClr val="002060"/>
                </a:solidFill>
                <a:latin typeface="Montserrat" pitchFamily="2" charset="77"/>
                <a:sym typeface="Montserrat"/>
              </a:rPr>
              <a:t>Magister</a:t>
            </a:r>
            <a:endParaRPr lang="en-US" sz="2000" u="sng">
              <a:latin typeface="Montserrat" pitchFamily="2" charset="77"/>
            </a:endParaRPr>
          </a:p>
        </p:txBody>
      </p:sp>
      <p:sp>
        <p:nvSpPr>
          <p:cNvPr id="30" name="Google Shape;763;p19">
            <a:extLst>
              <a:ext uri="{FF2B5EF4-FFF2-40B4-BE49-F238E27FC236}">
                <a16:creationId xmlns:a16="http://schemas.microsoft.com/office/drawing/2014/main" id="{6E1B7B54-1BC6-3917-2642-8DB236D49638}"/>
              </a:ext>
            </a:extLst>
          </p:cNvPr>
          <p:cNvSpPr txBox="1"/>
          <p:nvPr/>
        </p:nvSpPr>
        <p:spPr>
          <a:xfrm>
            <a:off x="823738" y="4909172"/>
            <a:ext cx="1598894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u="sng" dirty="0" err="1">
                <a:solidFill>
                  <a:srgbClr val="002060"/>
                </a:solidFill>
                <a:latin typeface="Montserrat" pitchFamily="2" charset="77"/>
                <a:sym typeface="Montserrat"/>
              </a:rPr>
              <a:t>Doktor</a:t>
            </a:r>
            <a:endParaRPr lang="en-US" sz="2000" dirty="0">
              <a:latin typeface="Montserrat" pitchFamily="2" charset="77"/>
            </a:endParaRPr>
          </a:p>
        </p:txBody>
      </p:sp>
      <p:sp>
        <p:nvSpPr>
          <p:cNvPr id="31" name="Google Shape;790;p21">
            <a:extLst>
              <a:ext uri="{FF2B5EF4-FFF2-40B4-BE49-F238E27FC236}">
                <a16:creationId xmlns:a16="http://schemas.microsoft.com/office/drawing/2014/main" id="{47C1EF95-2D4B-19B7-8F42-7F837E794232}"/>
              </a:ext>
            </a:extLst>
          </p:cNvPr>
          <p:cNvSpPr/>
          <p:nvPr/>
        </p:nvSpPr>
        <p:spPr>
          <a:xfrm>
            <a:off x="375531" y="1575843"/>
            <a:ext cx="2574056" cy="45868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Minimal 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nilai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lulus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Mata </a:t>
            </a:r>
            <a:r>
              <a:rPr lang="en-US" sz="1200" b="0" i="0" u="none" strike="noStrike" cap="none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Kuliah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dan </a:t>
            </a:r>
            <a:r>
              <a:rPr lang="en-US" sz="1200" b="0" i="0" u="none" strike="noStrike" cap="none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Tugas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Akhir</a:t>
            </a:r>
            <a:endParaRPr lang="en-US" sz="1200" b="1" i="0" u="none" strike="noStrike" cap="none">
              <a:solidFill>
                <a:srgbClr val="002060"/>
              </a:solidFill>
              <a:latin typeface="Montserrat" pitchFamily="2" charset="77"/>
              <a:ea typeface="Calibri"/>
              <a:cs typeface="Calibri"/>
            </a:endParaRPr>
          </a:p>
        </p:txBody>
      </p:sp>
      <p:sp>
        <p:nvSpPr>
          <p:cNvPr id="32" name="Google Shape;791;p21">
            <a:extLst>
              <a:ext uri="{FF2B5EF4-FFF2-40B4-BE49-F238E27FC236}">
                <a16:creationId xmlns:a16="http://schemas.microsoft.com/office/drawing/2014/main" id="{B93EB066-FC78-87D0-9CBB-3A7B795A7838}"/>
              </a:ext>
            </a:extLst>
          </p:cNvPr>
          <p:cNvSpPr/>
          <p:nvPr/>
        </p:nvSpPr>
        <p:spPr>
          <a:xfrm>
            <a:off x="148352" y="1528443"/>
            <a:ext cx="573207" cy="573207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C</a:t>
            </a:r>
            <a:endParaRPr sz="1800" b="1">
              <a:solidFill>
                <a:schemeClr val="lt1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792;p21">
            <a:extLst>
              <a:ext uri="{FF2B5EF4-FFF2-40B4-BE49-F238E27FC236}">
                <a16:creationId xmlns:a16="http://schemas.microsoft.com/office/drawing/2014/main" id="{C7388355-32E0-1AD4-FBAB-CF9605B18DB6}"/>
              </a:ext>
            </a:extLst>
          </p:cNvPr>
          <p:cNvSpPr/>
          <p:nvPr/>
        </p:nvSpPr>
        <p:spPr>
          <a:xfrm>
            <a:off x="823737" y="2239332"/>
            <a:ext cx="2086475" cy="689898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1"/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FMIPA - Minimal 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nilai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lulus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</a:t>
            </a:r>
            <a:r>
              <a:rPr lang="en-US" sz="1200" err="1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Tugas</a:t>
            </a:r>
            <a:r>
              <a:rPr lang="en-US" sz="12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Akhir</a:t>
            </a:r>
            <a:r>
              <a:rPr lang="en-US" sz="1200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 </a:t>
            </a:r>
            <a:endParaRPr lang="en-US" sz="1200" b="1" i="0" u="none" strike="noStrike" cap="none">
              <a:solidFill>
                <a:srgbClr val="002060"/>
              </a:solidFill>
              <a:latin typeface="Montserrat" pitchFamily="2" charset="77"/>
              <a:ea typeface="Calibri"/>
              <a:cs typeface="Calibri"/>
            </a:endParaRPr>
          </a:p>
        </p:txBody>
      </p:sp>
      <p:sp>
        <p:nvSpPr>
          <p:cNvPr id="34" name="Google Shape;793;p21">
            <a:extLst>
              <a:ext uri="{FF2B5EF4-FFF2-40B4-BE49-F238E27FC236}">
                <a16:creationId xmlns:a16="http://schemas.microsoft.com/office/drawing/2014/main" id="{B0966652-5D17-EAF9-402C-BC9417AABD90}"/>
              </a:ext>
            </a:extLst>
          </p:cNvPr>
          <p:cNvSpPr/>
          <p:nvPr/>
        </p:nvSpPr>
        <p:spPr>
          <a:xfrm>
            <a:off x="537133" y="2305743"/>
            <a:ext cx="573207" cy="573207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B</a:t>
            </a:r>
            <a:endParaRPr sz="1800" b="1">
              <a:solidFill>
                <a:schemeClr val="lt1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763;p19">
            <a:extLst>
              <a:ext uri="{FF2B5EF4-FFF2-40B4-BE49-F238E27FC236}">
                <a16:creationId xmlns:a16="http://schemas.microsoft.com/office/drawing/2014/main" id="{343DB044-7C70-5A18-0C9F-16B11C36F887}"/>
              </a:ext>
            </a:extLst>
          </p:cNvPr>
          <p:cNvSpPr txBox="1"/>
          <p:nvPr/>
        </p:nvSpPr>
        <p:spPr>
          <a:xfrm>
            <a:off x="823738" y="954765"/>
            <a:ext cx="1598894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u="sng" err="1">
                <a:solidFill>
                  <a:srgbClr val="002060"/>
                </a:solidFill>
                <a:latin typeface="Montserrat" pitchFamily="2" charset="77"/>
                <a:sym typeface="Montserrat"/>
              </a:rPr>
              <a:t>Sarjana</a:t>
            </a:r>
            <a:endParaRPr lang="en-US" sz="2000" u="sng">
              <a:latin typeface="Montserrat" pitchFamily="2" charset="77"/>
            </a:endParaRPr>
          </a:p>
        </p:txBody>
      </p:sp>
      <p:cxnSp>
        <p:nvCxnSpPr>
          <p:cNvPr id="36" name="Google Shape;321;p65">
            <a:extLst>
              <a:ext uri="{FF2B5EF4-FFF2-40B4-BE49-F238E27FC236}">
                <a16:creationId xmlns:a16="http://schemas.microsoft.com/office/drawing/2014/main" id="{CA6E8314-10A1-3CBF-B375-E6326C04B4D5}"/>
              </a:ext>
            </a:extLst>
          </p:cNvPr>
          <p:cNvCxnSpPr>
            <a:cxnSpLocks/>
          </p:cNvCxnSpPr>
          <p:nvPr/>
        </p:nvCxnSpPr>
        <p:spPr>
          <a:xfrm>
            <a:off x="3189678" y="1042720"/>
            <a:ext cx="0" cy="5063249"/>
          </a:xfrm>
          <a:prstGeom prst="straightConnector1">
            <a:avLst/>
          </a:prstGeom>
          <a:noFill/>
          <a:ln w="9525" cap="flat" cmpd="sng">
            <a:solidFill>
              <a:srgbClr val="1F386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552;p9">
            <a:extLst>
              <a:ext uri="{FF2B5EF4-FFF2-40B4-BE49-F238E27FC236}">
                <a16:creationId xmlns:a16="http://schemas.microsoft.com/office/drawing/2014/main" id="{61A29B2B-71C7-429C-D429-1963EA326C82}"/>
              </a:ext>
            </a:extLst>
          </p:cNvPr>
          <p:cNvSpPr txBox="1"/>
          <p:nvPr/>
        </p:nvSpPr>
        <p:spPr>
          <a:xfrm>
            <a:off x="7723241" y="1234440"/>
            <a:ext cx="423404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Konversi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nilai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angka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ke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dalam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nilai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huruf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dan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bobot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nilai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huruf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digunakan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pedoman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sebagai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 </a:t>
            </a:r>
            <a:r>
              <a:rPr lang="sv-SE" sz="1200" err="1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berikut</a:t>
            </a:r>
            <a:r>
              <a:rPr lang="sv-SE" sz="1200">
                <a:solidFill>
                  <a:srgbClr val="002060"/>
                </a:solidFill>
                <a:latin typeface="Montserrat" pitchFamily="2" charset="77"/>
                <a:cs typeface="Calibri"/>
                <a:sym typeface="Montserrat"/>
              </a:rPr>
              <a:t>:</a:t>
            </a:r>
            <a:endParaRPr lang="sv-SE" sz="1200">
              <a:solidFill>
                <a:srgbClr val="002060"/>
              </a:solidFill>
              <a:latin typeface="Montserrat" pitchFamily="2" charset="77"/>
              <a:cs typeface="Calibri"/>
            </a:endParaRPr>
          </a:p>
        </p:txBody>
      </p:sp>
      <p:sp>
        <p:nvSpPr>
          <p:cNvPr id="38" name="Google Shape;799;p21">
            <a:extLst>
              <a:ext uri="{FF2B5EF4-FFF2-40B4-BE49-F238E27FC236}">
                <a16:creationId xmlns:a16="http://schemas.microsoft.com/office/drawing/2014/main" id="{6BF52C05-B79E-9DAE-BAC2-9956817EC974}"/>
              </a:ext>
            </a:extLst>
          </p:cNvPr>
          <p:cNvSpPr/>
          <p:nvPr/>
        </p:nvSpPr>
        <p:spPr>
          <a:xfrm>
            <a:off x="3344390" y="1549497"/>
            <a:ext cx="756173" cy="756173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Montserrat" pitchFamily="2" charset="77"/>
                <a:ea typeface="Calibri"/>
                <a:cs typeface="Calibri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18148889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C8E32CCF-F9E3-B05D-8962-28F80019B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5;p7">
            <a:extLst>
              <a:ext uri="{FF2B5EF4-FFF2-40B4-BE49-F238E27FC236}">
                <a16:creationId xmlns:a16="http://schemas.microsoft.com/office/drawing/2014/main" id="{7E7F38B1-A0AD-7EE4-CA5D-BAADB0E09754}"/>
              </a:ext>
            </a:extLst>
          </p:cNvPr>
          <p:cNvSpPr txBox="1"/>
          <p:nvPr/>
        </p:nvSpPr>
        <p:spPr>
          <a:xfrm>
            <a:off x="2043640" y="373847"/>
            <a:ext cx="8104720" cy="1138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EDOM </a:t>
            </a:r>
            <a:endParaRPr>
              <a:latin typeface="Montserrat" pitchFamily="2" charset="7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800" b="0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Evaluasi Dosen oleh Mahasiswa</a:t>
            </a:r>
            <a:endParaRPr sz="2800" b="0" i="0" u="none" strike="noStrike" cap="none">
              <a:solidFill>
                <a:srgbClr val="00206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3" name="Google Shape;428;p7">
            <a:extLst>
              <a:ext uri="{FF2B5EF4-FFF2-40B4-BE49-F238E27FC236}">
                <a16:creationId xmlns:a16="http://schemas.microsoft.com/office/drawing/2014/main" id="{FCCB432E-544D-2DA8-D6CD-B0EC1AB5E205}"/>
              </a:ext>
            </a:extLst>
          </p:cNvPr>
          <p:cNvSpPr/>
          <p:nvPr/>
        </p:nvSpPr>
        <p:spPr>
          <a:xfrm>
            <a:off x="360219" y="2080771"/>
            <a:ext cx="5361606" cy="3866829"/>
          </a:xfrm>
          <a:prstGeom prst="rect">
            <a:avLst/>
          </a:prstGeom>
          <a:noFill/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Montserrat" pitchFamily="2" charset="77"/>
              <a:sym typeface="Arial"/>
            </a:endParaRPr>
          </a:p>
        </p:txBody>
      </p:sp>
      <p:pic>
        <p:nvPicPr>
          <p:cNvPr id="4" name="Google Shape;429;p7">
            <a:extLst>
              <a:ext uri="{FF2B5EF4-FFF2-40B4-BE49-F238E27FC236}">
                <a16:creationId xmlns:a16="http://schemas.microsoft.com/office/drawing/2014/main" id="{B4CB3561-5703-5BA1-5E3F-173C3E21007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7786" y="2208361"/>
            <a:ext cx="5103628" cy="357974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430;p7">
            <a:extLst>
              <a:ext uri="{FF2B5EF4-FFF2-40B4-BE49-F238E27FC236}">
                <a16:creationId xmlns:a16="http://schemas.microsoft.com/office/drawing/2014/main" id="{2F7D2C11-9D99-2150-A5D1-E80FADF15D35}"/>
              </a:ext>
            </a:extLst>
          </p:cNvPr>
          <p:cNvSpPr/>
          <p:nvPr/>
        </p:nvSpPr>
        <p:spPr>
          <a:xfrm>
            <a:off x="6470176" y="1964539"/>
            <a:ext cx="5214037" cy="1425448"/>
          </a:xfrm>
          <a:prstGeom prst="rect">
            <a:avLst/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Evaluasi Dosen Oleh Mahasiswa (EDOM) adalah instrumen untuk </a:t>
            </a:r>
            <a:r>
              <a:rPr lang="en-US" sz="1800" b="1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menilai kinerja dosen dalam proses pembelajaran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 di akhir semester. Peduli mutu adalah motto Universitas Indonesia.</a:t>
            </a:r>
            <a:endParaRPr>
              <a:latin typeface="Montserrat" pitchFamily="2" charset="77"/>
            </a:endParaRPr>
          </a:p>
        </p:txBody>
      </p:sp>
      <p:sp>
        <p:nvSpPr>
          <p:cNvPr id="6" name="Google Shape;431;p7">
            <a:extLst>
              <a:ext uri="{FF2B5EF4-FFF2-40B4-BE49-F238E27FC236}">
                <a16:creationId xmlns:a16="http://schemas.microsoft.com/office/drawing/2014/main" id="{3444986B-7DD6-874E-DF5F-3BFC57199140}"/>
              </a:ext>
            </a:extLst>
          </p:cNvPr>
          <p:cNvSpPr/>
          <p:nvPr/>
        </p:nvSpPr>
        <p:spPr>
          <a:xfrm>
            <a:off x="6470176" y="3590811"/>
            <a:ext cx="5214037" cy="1425448"/>
          </a:xfrm>
          <a:prstGeom prst="rect">
            <a:avLst/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Sebelum periode pengunggahan nilai semester di SIAK berakhir, mahasiswa tidak dapat melihat nilainya sebelum mahasiswa mengisi EDOM.</a:t>
            </a:r>
            <a:endParaRPr>
              <a:latin typeface="Montserrat" pitchFamily="2" charset="77"/>
            </a:endParaRPr>
          </a:p>
        </p:txBody>
      </p:sp>
      <p:sp>
        <p:nvSpPr>
          <p:cNvPr id="7" name="Google Shape;432;p7">
            <a:extLst>
              <a:ext uri="{FF2B5EF4-FFF2-40B4-BE49-F238E27FC236}">
                <a16:creationId xmlns:a16="http://schemas.microsoft.com/office/drawing/2014/main" id="{32D88907-7DBE-7165-FB42-E960EDD58347}"/>
              </a:ext>
            </a:extLst>
          </p:cNvPr>
          <p:cNvSpPr/>
          <p:nvPr/>
        </p:nvSpPr>
        <p:spPr>
          <a:xfrm>
            <a:off x="6470176" y="5263830"/>
            <a:ext cx="5214037" cy="683770"/>
          </a:xfrm>
          <a:prstGeom prst="rect">
            <a:avLst/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Tautan EDOM:</a:t>
            </a:r>
            <a:endParaRPr>
              <a:latin typeface="Montserrat" pitchFamily="2" charset="7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u="none" strike="noStrike" cap="none">
                <a:solidFill>
                  <a:srgbClr val="002060"/>
                </a:solidFill>
                <a:latin typeface="Montserrat" pitchFamily="2" charset="77"/>
                <a:ea typeface="Calibri"/>
                <a:cs typeface="Calibri"/>
                <a:sym typeface="Calibri"/>
              </a:rPr>
              <a:t>https://edom.ui.ac.id/login.php</a:t>
            </a:r>
            <a:endParaRPr sz="1800" b="1" i="1" u="none" strike="noStrike" cap="none">
              <a:solidFill>
                <a:srgbClr val="002060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589147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6B073AB2-754F-23A1-6800-6482C9445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419;p71">
            <a:extLst>
              <a:ext uri="{FF2B5EF4-FFF2-40B4-BE49-F238E27FC236}">
                <a16:creationId xmlns:a16="http://schemas.microsoft.com/office/drawing/2014/main" id="{F7776D01-F4A0-1879-9B44-D56DD1027C3D}"/>
              </a:ext>
            </a:extLst>
          </p:cNvPr>
          <p:cNvSpPr txBox="1"/>
          <p:nvPr/>
        </p:nvSpPr>
        <p:spPr>
          <a:xfrm>
            <a:off x="897039" y="283243"/>
            <a:ext cx="1039792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Referensi</a:t>
            </a:r>
            <a:endParaRPr sz="1400" b="0" i="0" u="none" strike="noStrike" cap="none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9" name="Google Shape;420;p71">
            <a:extLst>
              <a:ext uri="{FF2B5EF4-FFF2-40B4-BE49-F238E27FC236}">
                <a16:creationId xmlns:a16="http://schemas.microsoft.com/office/drawing/2014/main" id="{93450983-3A81-1AD0-1FFF-67B34F88E016}"/>
              </a:ext>
            </a:extLst>
          </p:cNvPr>
          <p:cNvSpPr/>
          <p:nvPr/>
        </p:nvSpPr>
        <p:spPr>
          <a:xfrm>
            <a:off x="792831" y="1467293"/>
            <a:ext cx="10655818" cy="4252785"/>
          </a:xfrm>
          <a:prstGeom prst="rect">
            <a:avLst/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Ketetapan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Majelis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Wali Amanat Universitas Indonesia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Nomor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008/SK/MWA-UI/2004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Tentang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Perubahan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Ketetapan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MWA Universitas Indonesia NOMOR: 005/SK/MWA-UI/2004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tentang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Tata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Tertib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Kehidupan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Kampus U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iversitas Indonesia</a:t>
            </a:r>
            <a:endParaRPr>
              <a:latin typeface="Montserrat" pitchFamily="2" charset="77"/>
            </a:endParaRPr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Peraturan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Majelis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Wali Amanat Universitas Indonesia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Nomor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: 003 /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Peraturan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/MWA-UI/2005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tentang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Kebijakan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Riset Universitas Indonesia</a:t>
            </a:r>
            <a:endParaRPr>
              <a:latin typeface="Montserrat" pitchFamily="2" charset="77"/>
            </a:endParaRPr>
          </a:p>
          <a:p>
            <a:pPr marL="342900" indent="-342900" algn="just">
              <a:buSzPts val="2000"/>
              <a:buFont typeface="Arial"/>
              <a:buChar char="•"/>
            </a:pP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Peraturan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 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Rektor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Universitas Indonesia 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Nomor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1,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Tahun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2024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tentang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Penyelenggaraan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Program Sarjana di UI</a:t>
            </a:r>
            <a:endParaRPr>
              <a:latin typeface="Montserrat" pitchFamily="2" charset="77"/>
            </a:endParaRPr>
          </a:p>
          <a:p>
            <a:pPr marL="342900" indent="-342900" algn="just">
              <a:buSzPts val="2000"/>
              <a:buFont typeface="Arial"/>
              <a:buChar char="•"/>
            </a:pP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Peraturan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 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Rektor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 Universitas Indonesia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 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Nomor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2,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Tahun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2024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tentang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Penyelenggaraan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Program Magister di UI</a:t>
            </a:r>
            <a:endParaRPr>
              <a:latin typeface="Montserrat" pitchFamily="2" charset="77"/>
            </a:endParaRPr>
          </a:p>
          <a:p>
            <a:pPr marL="342900" indent="-342900" algn="just">
              <a:buSzPts val="2000"/>
              <a:buFont typeface="Arial"/>
              <a:buChar char="•"/>
            </a:pP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Peraturan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 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Rektor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 Universitas Indonesia 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Nomor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3,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Tahun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2024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tentang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Penyel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e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nggaraan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Program </a:t>
            </a:r>
            <a:r>
              <a:rPr lang="en-US" sz="18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Doktor</a:t>
            </a:r>
            <a:r>
              <a:rPr lang="en-US" sz="18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di UI</a:t>
            </a:r>
          </a:p>
          <a:p>
            <a:pPr marL="342900" indent="-342900" algn="just">
              <a:buSzPts val="2000"/>
              <a:buFont typeface="Arial"/>
              <a:buChar char="•"/>
            </a:pPr>
            <a:r>
              <a:rPr lang="en-US" sz="1800" err="1">
                <a:solidFill>
                  <a:srgbClr val="002060"/>
                </a:solidFill>
                <a:latin typeface="Montserrat" pitchFamily="2" charset="77"/>
              </a:rPr>
              <a:t>Peraturan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</a:rPr>
              <a:t>Rektor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</a:rPr>
              <a:t> Universitas Indonesia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</a:rPr>
              <a:t>Nomor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</a:rPr>
              <a:t> 17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</a:rPr>
              <a:t>Tahun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</a:rPr>
              <a:t> 2023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</a:rPr>
              <a:t>tentang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</a:rPr>
              <a:t> Kode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</a:rPr>
              <a:t>Etik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</a:rPr>
              <a:t> dan Kode </a:t>
            </a:r>
            <a:r>
              <a:rPr lang="en-US" sz="1800" err="1">
                <a:solidFill>
                  <a:srgbClr val="002060"/>
                </a:solidFill>
                <a:latin typeface="Montserrat" pitchFamily="2" charset="77"/>
              </a:rPr>
              <a:t>Perilaku</a:t>
            </a:r>
            <a:r>
              <a:rPr lang="en-US" sz="1800">
                <a:solidFill>
                  <a:srgbClr val="002060"/>
                </a:solidFill>
                <a:latin typeface="Montserrat" pitchFamily="2" charset="77"/>
              </a:rPr>
              <a:t> Universitas Indonesia</a:t>
            </a:r>
          </a:p>
        </p:txBody>
      </p:sp>
    </p:spTree>
    <p:extLst>
      <p:ext uri="{BB962C8B-B14F-4D97-AF65-F5344CB8AC3E}">
        <p14:creationId xmlns:p14="http://schemas.microsoft.com/office/powerpoint/2010/main" val="2710034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57A0D0A6-EA86-1DA5-7DFC-FAF762A13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178;p5">
            <a:extLst>
              <a:ext uri="{FF2B5EF4-FFF2-40B4-BE49-F238E27FC236}">
                <a16:creationId xmlns:a16="http://schemas.microsoft.com/office/drawing/2014/main" id="{DFF76ACF-2215-3CF8-1EF0-6C1B37F05FA1}"/>
              </a:ext>
            </a:extLst>
          </p:cNvPr>
          <p:cNvSpPr/>
          <p:nvPr/>
        </p:nvSpPr>
        <p:spPr>
          <a:xfrm>
            <a:off x="1190026" y="1396871"/>
            <a:ext cx="9936936" cy="925338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Kuliah</a:t>
            </a:r>
            <a:r>
              <a:rPr lang="en-US" sz="2000" i="1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i="1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Interaktif</a:t>
            </a:r>
            <a:r>
              <a:rPr lang="en-US" sz="2000" i="1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dan </a:t>
            </a:r>
            <a:r>
              <a:rPr lang="en-US" sz="2000" b="0" i="1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Project-based Learning</a:t>
            </a:r>
            <a:endParaRPr dirty="0">
              <a:latin typeface="Montserrat" pitchFamily="2" charset="77"/>
            </a:endParaRPr>
          </a:p>
        </p:txBody>
      </p:sp>
      <p:sp>
        <p:nvSpPr>
          <p:cNvPr id="75" name="Google Shape;179;p5">
            <a:extLst>
              <a:ext uri="{FF2B5EF4-FFF2-40B4-BE49-F238E27FC236}">
                <a16:creationId xmlns:a16="http://schemas.microsoft.com/office/drawing/2014/main" id="{BF2496F0-95AF-7DC4-23FA-DEF7899F6F77}"/>
              </a:ext>
            </a:extLst>
          </p:cNvPr>
          <p:cNvSpPr/>
          <p:nvPr/>
        </p:nvSpPr>
        <p:spPr>
          <a:xfrm>
            <a:off x="810864" y="1395498"/>
            <a:ext cx="867090" cy="943212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180;p5">
            <a:extLst>
              <a:ext uri="{FF2B5EF4-FFF2-40B4-BE49-F238E27FC236}">
                <a16:creationId xmlns:a16="http://schemas.microsoft.com/office/drawing/2014/main" id="{A7F63C74-36A7-F667-0323-0C595C0DC616}"/>
              </a:ext>
            </a:extLst>
          </p:cNvPr>
          <p:cNvSpPr txBox="1"/>
          <p:nvPr/>
        </p:nvSpPr>
        <p:spPr>
          <a:xfrm>
            <a:off x="2699076" y="283243"/>
            <a:ext cx="6793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Metode</a:t>
            </a:r>
            <a:r>
              <a:rPr lang="en-US" sz="40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4000" b="1" i="0" u="none" strike="noStrike" cap="none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Pembelajaran</a:t>
            </a:r>
            <a:endParaRPr sz="1400" b="0" i="0" u="none" strike="noStrike" cap="none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77" name="Google Shape;181;p5">
            <a:extLst>
              <a:ext uri="{FF2B5EF4-FFF2-40B4-BE49-F238E27FC236}">
                <a16:creationId xmlns:a16="http://schemas.microsoft.com/office/drawing/2014/main" id="{63529C3C-C29E-4F6B-0DAF-175F72FB61BA}"/>
              </a:ext>
            </a:extLst>
          </p:cNvPr>
          <p:cNvSpPr/>
          <p:nvPr/>
        </p:nvSpPr>
        <p:spPr>
          <a:xfrm>
            <a:off x="1190026" y="2654685"/>
            <a:ext cx="9936936" cy="925338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Luring / Daring</a:t>
            </a:r>
            <a:endParaRPr>
              <a:latin typeface="Montserrat" pitchFamily="2" charset="77"/>
            </a:endParaRPr>
          </a:p>
        </p:txBody>
      </p:sp>
      <p:sp>
        <p:nvSpPr>
          <p:cNvPr id="78" name="Google Shape;182;p5">
            <a:extLst>
              <a:ext uri="{FF2B5EF4-FFF2-40B4-BE49-F238E27FC236}">
                <a16:creationId xmlns:a16="http://schemas.microsoft.com/office/drawing/2014/main" id="{214C1E2C-F99D-712A-19C7-4E1F3BE4C891}"/>
              </a:ext>
            </a:extLst>
          </p:cNvPr>
          <p:cNvSpPr/>
          <p:nvPr/>
        </p:nvSpPr>
        <p:spPr>
          <a:xfrm>
            <a:off x="810864" y="2653312"/>
            <a:ext cx="867090" cy="943212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183;p5">
            <a:extLst>
              <a:ext uri="{FF2B5EF4-FFF2-40B4-BE49-F238E27FC236}">
                <a16:creationId xmlns:a16="http://schemas.microsoft.com/office/drawing/2014/main" id="{BE09892A-46E5-741D-CE29-442E2AF2B23C}"/>
              </a:ext>
            </a:extLst>
          </p:cNvPr>
          <p:cNvSpPr/>
          <p:nvPr/>
        </p:nvSpPr>
        <p:spPr>
          <a:xfrm>
            <a:off x="1253816" y="3929000"/>
            <a:ext cx="9936936" cy="925338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Menggunakan </a:t>
            </a:r>
            <a:r>
              <a:rPr lang="en-US" sz="2000" b="0" i="1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Learning Management System</a:t>
            </a:r>
            <a:r>
              <a:rPr lang="en-US" sz="20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 (LMS) EMAS atau EMAS2</a:t>
            </a:r>
            <a:endParaRPr>
              <a:latin typeface="Montserrat" pitchFamily="2" charset="77"/>
            </a:endParaRPr>
          </a:p>
        </p:txBody>
      </p:sp>
      <p:sp>
        <p:nvSpPr>
          <p:cNvPr id="80" name="Google Shape;184;p5">
            <a:extLst>
              <a:ext uri="{FF2B5EF4-FFF2-40B4-BE49-F238E27FC236}">
                <a16:creationId xmlns:a16="http://schemas.microsoft.com/office/drawing/2014/main" id="{82DB1184-B25F-8CFC-CE29-FC6F96597E16}"/>
              </a:ext>
            </a:extLst>
          </p:cNvPr>
          <p:cNvSpPr/>
          <p:nvPr/>
        </p:nvSpPr>
        <p:spPr>
          <a:xfrm>
            <a:off x="874654" y="3927627"/>
            <a:ext cx="867090" cy="943212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185;p5">
            <a:extLst>
              <a:ext uri="{FF2B5EF4-FFF2-40B4-BE49-F238E27FC236}">
                <a16:creationId xmlns:a16="http://schemas.microsoft.com/office/drawing/2014/main" id="{5190D5BD-84CC-3F43-FC80-C58431712FAB}"/>
              </a:ext>
            </a:extLst>
          </p:cNvPr>
          <p:cNvSpPr/>
          <p:nvPr/>
        </p:nvSpPr>
        <p:spPr>
          <a:xfrm>
            <a:off x="1253816" y="5218443"/>
            <a:ext cx="9936936" cy="925338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sym typeface="Montserrat"/>
              </a:rPr>
              <a:t>Media sinkronus: Microsoft Teams/Google meet/Zoom</a:t>
            </a:r>
            <a:endParaRPr>
              <a:latin typeface="Montserrat" pitchFamily="2" charset="77"/>
            </a:endParaRPr>
          </a:p>
        </p:txBody>
      </p:sp>
      <p:sp>
        <p:nvSpPr>
          <p:cNvPr id="82" name="Google Shape;186;p5">
            <a:extLst>
              <a:ext uri="{FF2B5EF4-FFF2-40B4-BE49-F238E27FC236}">
                <a16:creationId xmlns:a16="http://schemas.microsoft.com/office/drawing/2014/main" id="{6B6BDF52-30E9-5CB6-DA48-1CAAB3B53A2C}"/>
              </a:ext>
            </a:extLst>
          </p:cNvPr>
          <p:cNvSpPr/>
          <p:nvPr/>
        </p:nvSpPr>
        <p:spPr>
          <a:xfrm>
            <a:off x="874654" y="5217070"/>
            <a:ext cx="867090" cy="943212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187;p5">
            <a:extLst>
              <a:ext uri="{FF2B5EF4-FFF2-40B4-BE49-F238E27FC236}">
                <a16:creationId xmlns:a16="http://schemas.microsoft.com/office/drawing/2014/main" id="{B0F277B5-5DDF-5FFF-FB25-6CB84C053774}"/>
              </a:ext>
            </a:extLst>
          </p:cNvPr>
          <p:cNvSpPr/>
          <p:nvPr/>
        </p:nvSpPr>
        <p:spPr>
          <a:xfrm>
            <a:off x="1013075" y="1619032"/>
            <a:ext cx="481482" cy="481015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grpSp>
        <p:nvGrpSpPr>
          <p:cNvPr id="84" name="Google Shape;188;p5">
            <a:extLst>
              <a:ext uri="{FF2B5EF4-FFF2-40B4-BE49-F238E27FC236}">
                <a16:creationId xmlns:a16="http://schemas.microsoft.com/office/drawing/2014/main" id="{898CDF00-D3E2-6D02-B853-B4B26BB4DC66}"/>
              </a:ext>
            </a:extLst>
          </p:cNvPr>
          <p:cNvGrpSpPr/>
          <p:nvPr/>
        </p:nvGrpSpPr>
        <p:grpSpPr>
          <a:xfrm>
            <a:off x="1033179" y="5487334"/>
            <a:ext cx="532745" cy="391398"/>
            <a:chOff x="6188327" y="2955408"/>
            <a:chExt cx="371395" cy="272857"/>
          </a:xfrm>
        </p:grpSpPr>
        <p:sp>
          <p:nvSpPr>
            <p:cNvPr id="85" name="Google Shape;189;p5">
              <a:extLst>
                <a:ext uri="{FF2B5EF4-FFF2-40B4-BE49-F238E27FC236}">
                  <a16:creationId xmlns:a16="http://schemas.microsoft.com/office/drawing/2014/main" id="{5DBD11E6-3589-3E27-D2C1-21D424A56264}"/>
                </a:ext>
              </a:extLst>
            </p:cNvPr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86" name="Google Shape;190;p5">
              <a:extLst>
                <a:ext uri="{FF2B5EF4-FFF2-40B4-BE49-F238E27FC236}">
                  <a16:creationId xmlns:a16="http://schemas.microsoft.com/office/drawing/2014/main" id="{42FCDBB6-9574-5DEC-1D65-0CD9739131B8}"/>
                </a:ext>
              </a:extLst>
            </p:cNvPr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</p:grpSp>
      <p:grpSp>
        <p:nvGrpSpPr>
          <p:cNvPr id="87" name="Google Shape;191;p5">
            <a:extLst>
              <a:ext uri="{FF2B5EF4-FFF2-40B4-BE49-F238E27FC236}">
                <a16:creationId xmlns:a16="http://schemas.microsoft.com/office/drawing/2014/main" id="{74D1C939-1F43-0B30-A9A0-58500D896E4A}"/>
              </a:ext>
            </a:extLst>
          </p:cNvPr>
          <p:cNvGrpSpPr/>
          <p:nvPr/>
        </p:nvGrpSpPr>
        <p:grpSpPr>
          <a:xfrm>
            <a:off x="1029338" y="4216170"/>
            <a:ext cx="586148" cy="358045"/>
            <a:chOff x="7009649" y="1541981"/>
            <a:chExt cx="524940" cy="320655"/>
          </a:xfrm>
        </p:grpSpPr>
        <p:sp>
          <p:nvSpPr>
            <p:cNvPr id="88" name="Google Shape;192;p5">
              <a:extLst>
                <a:ext uri="{FF2B5EF4-FFF2-40B4-BE49-F238E27FC236}">
                  <a16:creationId xmlns:a16="http://schemas.microsoft.com/office/drawing/2014/main" id="{B0CC3961-8842-80A5-FDAB-953848A9DE87}"/>
                </a:ext>
              </a:extLst>
            </p:cNvPr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Montserrat" pitchFamily="2" charset="77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93;p5">
              <a:extLst>
                <a:ext uri="{FF2B5EF4-FFF2-40B4-BE49-F238E27FC236}">
                  <a16:creationId xmlns:a16="http://schemas.microsoft.com/office/drawing/2014/main" id="{F700314C-A156-51F3-F84F-2159601E1E28}"/>
                </a:ext>
              </a:extLst>
            </p:cNvPr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Montserrat" pitchFamily="2" charset="77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94;p5">
              <a:extLst>
                <a:ext uri="{FF2B5EF4-FFF2-40B4-BE49-F238E27FC236}">
                  <a16:creationId xmlns:a16="http://schemas.microsoft.com/office/drawing/2014/main" id="{44B071DD-8B02-E2D7-0065-1541880785A5}"/>
                </a:ext>
              </a:extLst>
            </p:cNvPr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Montserrat" pitchFamily="2" charset="77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95;p5">
              <a:extLst>
                <a:ext uri="{FF2B5EF4-FFF2-40B4-BE49-F238E27FC236}">
                  <a16:creationId xmlns:a16="http://schemas.microsoft.com/office/drawing/2014/main" id="{05857E2C-2C86-97CD-2765-85C3FF3422C1}"/>
                </a:ext>
              </a:extLst>
            </p:cNvPr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Montserrat" pitchFamily="2" charset="77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96;p5">
              <a:extLst>
                <a:ext uri="{FF2B5EF4-FFF2-40B4-BE49-F238E27FC236}">
                  <a16:creationId xmlns:a16="http://schemas.microsoft.com/office/drawing/2014/main" id="{5E0F39D6-CA58-4DFB-6BA0-D88808261BFA}"/>
                </a:ext>
              </a:extLst>
            </p:cNvPr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Montserrat" pitchFamily="2" charset="77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97;p5">
              <a:extLst>
                <a:ext uri="{FF2B5EF4-FFF2-40B4-BE49-F238E27FC236}">
                  <a16:creationId xmlns:a16="http://schemas.microsoft.com/office/drawing/2014/main" id="{B137328F-003E-346E-0FA8-60ADC696B844}"/>
                </a:ext>
              </a:extLst>
            </p:cNvPr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Montserrat" pitchFamily="2" charset="77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98;p5">
              <a:extLst>
                <a:ext uri="{FF2B5EF4-FFF2-40B4-BE49-F238E27FC236}">
                  <a16:creationId xmlns:a16="http://schemas.microsoft.com/office/drawing/2014/main" id="{6EEC9D70-8E1F-14AF-DAAE-834665235A5D}"/>
                </a:ext>
              </a:extLst>
            </p:cNvPr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Montserrat" pitchFamily="2" charset="77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99;p5">
              <a:extLst>
                <a:ext uri="{FF2B5EF4-FFF2-40B4-BE49-F238E27FC236}">
                  <a16:creationId xmlns:a16="http://schemas.microsoft.com/office/drawing/2014/main" id="{6BBD7CC4-F285-BA3B-101A-5A9071456E56}"/>
                </a:ext>
              </a:extLst>
            </p:cNvPr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Montserrat" pitchFamily="2" charset="77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200;p5">
            <a:extLst>
              <a:ext uri="{FF2B5EF4-FFF2-40B4-BE49-F238E27FC236}">
                <a16:creationId xmlns:a16="http://schemas.microsoft.com/office/drawing/2014/main" id="{F75A0F7D-87D9-353D-D87A-DF185E56B717}"/>
              </a:ext>
            </a:extLst>
          </p:cNvPr>
          <p:cNvGrpSpPr/>
          <p:nvPr/>
        </p:nvGrpSpPr>
        <p:grpSpPr>
          <a:xfrm>
            <a:off x="967003" y="2831838"/>
            <a:ext cx="573655" cy="474845"/>
            <a:chOff x="3075928" y="2445798"/>
            <a:chExt cx="363243" cy="300675"/>
          </a:xfrm>
        </p:grpSpPr>
        <p:sp>
          <p:nvSpPr>
            <p:cNvPr id="97" name="Google Shape;201;p5">
              <a:extLst>
                <a:ext uri="{FF2B5EF4-FFF2-40B4-BE49-F238E27FC236}">
                  <a16:creationId xmlns:a16="http://schemas.microsoft.com/office/drawing/2014/main" id="{2C806E19-DD09-6D84-8F8A-06E92B6A4AC8}"/>
                </a:ext>
              </a:extLst>
            </p:cNvPr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98" name="Google Shape;202;p5">
              <a:extLst>
                <a:ext uri="{FF2B5EF4-FFF2-40B4-BE49-F238E27FC236}">
                  <a16:creationId xmlns:a16="http://schemas.microsoft.com/office/drawing/2014/main" id="{B0ECB1E7-0320-9A1A-9752-614AD3A822E4}"/>
                </a:ext>
              </a:extLst>
            </p:cNvPr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99" name="Google Shape;203;p5">
              <a:extLst>
                <a:ext uri="{FF2B5EF4-FFF2-40B4-BE49-F238E27FC236}">
                  <a16:creationId xmlns:a16="http://schemas.microsoft.com/office/drawing/2014/main" id="{842927B2-32C4-A7AE-BBBE-9CD324A4714D}"/>
                </a:ext>
              </a:extLst>
            </p:cNvPr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00" name="Google Shape;204;p5">
              <a:extLst>
                <a:ext uri="{FF2B5EF4-FFF2-40B4-BE49-F238E27FC236}">
                  <a16:creationId xmlns:a16="http://schemas.microsoft.com/office/drawing/2014/main" id="{CA018CFA-3B06-E200-FAAB-2F72C05A184B}"/>
                </a:ext>
              </a:extLst>
            </p:cNvPr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01" name="Google Shape;205;p5">
              <a:extLst>
                <a:ext uri="{FF2B5EF4-FFF2-40B4-BE49-F238E27FC236}">
                  <a16:creationId xmlns:a16="http://schemas.microsoft.com/office/drawing/2014/main" id="{24A853F3-0567-A2E6-590A-7793849334D9}"/>
                </a:ext>
              </a:extLst>
            </p:cNvPr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02" name="Google Shape;206;p5">
              <a:extLst>
                <a:ext uri="{FF2B5EF4-FFF2-40B4-BE49-F238E27FC236}">
                  <a16:creationId xmlns:a16="http://schemas.microsoft.com/office/drawing/2014/main" id="{4B47EF73-A9DC-BB9C-5606-12D49A267065}"/>
                </a:ext>
              </a:extLst>
            </p:cNvPr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03" name="Google Shape;207;p5">
              <a:extLst>
                <a:ext uri="{FF2B5EF4-FFF2-40B4-BE49-F238E27FC236}">
                  <a16:creationId xmlns:a16="http://schemas.microsoft.com/office/drawing/2014/main" id="{F687E13B-8477-0923-4839-1751C8F2F109}"/>
                </a:ext>
              </a:extLst>
            </p:cNvPr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04" name="Google Shape;208;p5">
              <a:extLst>
                <a:ext uri="{FF2B5EF4-FFF2-40B4-BE49-F238E27FC236}">
                  <a16:creationId xmlns:a16="http://schemas.microsoft.com/office/drawing/2014/main" id="{FEAFD1F2-619C-CA48-5EFF-B75DBA6B086F}"/>
                </a:ext>
              </a:extLst>
            </p:cNvPr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05" name="Google Shape;209;p5">
              <a:extLst>
                <a:ext uri="{FF2B5EF4-FFF2-40B4-BE49-F238E27FC236}">
                  <a16:creationId xmlns:a16="http://schemas.microsoft.com/office/drawing/2014/main" id="{D763664D-DA68-4D91-DDC6-36F3EBA8CF26}"/>
                </a:ext>
              </a:extLst>
            </p:cNvPr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06" name="Google Shape;210;p5">
              <a:extLst>
                <a:ext uri="{FF2B5EF4-FFF2-40B4-BE49-F238E27FC236}">
                  <a16:creationId xmlns:a16="http://schemas.microsoft.com/office/drawing/2014/main" id="{0BDF9EBF-C670-6425-0B50-85C8ACC17C6D}"/>
                </a:ext>
              </a:extLst>
            </p:cNvPr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  <p:sp>
          <p:nvSpPr>
            <p:cNvPr id="107" name="Google Shape;211;p5">
              <a:extLst>
                <a:ext uri="{FF2B5EF4-FFF2-40B4-BE49-F238E27FC236}">
                  <a16:creationId xmlns:a16="http://schemas.microsoft.com/office/drawing/2014/main" id="{58764541-B639-5368-40BD-D86130D91D0F}"/>
                </a:ext>
              </a:extLst>
            </p:cNvPr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ontserrat" pitchFamily="2" charset="7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9114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6A2DC99A-B66D-15F4-270C-63DF380F0B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8;p6">
            <a:extLst>
              <a:ext uri="{FF2B5EF4-FFF2-40B4-BE49-F238E27FC236}">
                <a16:creationId xmlns:a16="http://schemas.microsoft.com/office/drawing/2014/main" id="{A880B335-1972-8C4F-6E96-7A5C742D0EB2}"/>
              </a:ext>
            </a:extLst>
          </p:cNvPr>
          <p:cNvSpPr txBox="1"/>
          <p:nvPr/>
        </p:nvSpPr>
        <p:spPr>
          <a:xfrm>
            <a:off x="2699076" y="283243"/>
            <a:ext cx="6793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002060"/>
                </a:solidFill>
                <a:latin typeface="Montserrat" pitchFamily="2" charset="77"/>
                <a:sym typeface="Arial"/>
              </a:rPr>
              <a:t>Deskripsi Mata Kuliah</a:t>
            </a:r>
            <a:endParaRPr sz="1400" b="0" i="0" u="none" strike="noStrike" cap="none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3" name="Google Shape;219;p6">
            <a:extLst>
              <a:ext uri="{FF2B5EF4-FFF2-40B4-BE49-F238E27FC236}">
                <a16:creationId xmlns:a16="http://schemas.microsoft.com/office/drawing/2014/main" id="{B9370383-FE85-5999-F5B9-4A6A90D9D95C}"/>
              </a:ext>
            </a:extLst>
          </p:cNvPr>
          <p:cNvSpPr/>
          <p:nvPr/>
        </p:nvSpPr>
        <p:spPr>
          <a:xfrm>
            <a:off x="792831" y="1476315"/>
            <a:ext cx="10606338" cy="4600022"/>
          </a:xfrm>
          <a:prstGeom prst="rect">
            <a:avLst/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Setelah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menyelesaikan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mata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kuliah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Analisis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Data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Geofisika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1,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mampu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memahami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dasar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dasar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dari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pengolahan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data seismic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refleksi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dan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mampu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melakukan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pengolahan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data seismic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menggunakan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software seismic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unix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maupun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matlab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Evaluasi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perkuliahan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dilakukan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dengan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pembuatan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project dan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ujian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semester.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Perkuliahan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disampaikan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dalam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Bahasa Indonesia,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dengan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metode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Kuliah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interaktif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dan Project based Learning. </a:t>
            </a:r>
            <a:endParaRPr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52863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7CA2A771-B8C9-7EFC-08EC-D917FE2E6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6;p56">
            <a:extLst>
              <a:ext uri="{FF2B5EF4-FFF2-40B4-BE49-F238E27FC236}">
                <a16:creationId xmlns:a16="http://schemas.microsoft.com/office/drawing/2014/main" id="{3232DF4E-FCF3-60D5-F271-E245E9C89876}"/>
              </a:ext>
            </a:extLst>
          </p:cNvPr>
          <p:cNvSpPr txBox="1"/>
          <p:nvPr/>
        </p:nvSpPr>
        <p:spPr>
          <a:xfrm>
            <a:off x="1290918" y="283243"/>
            <a:ext cx="960119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Capaian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Pembelajaran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Mata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Kuliah</a:t>
            </a:r>
            <a:endParaRPr sz="1400" b="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5" name="Google Shape;227;p56">
            <a:extLst>
              <a:ext uri="{FF2B5EF4-FFF2-40B4-BE49-F238E27FC236}">
                <a16:creationId xmlns:a16="http://schemas.microsoft.com/office/drawing/2014/main" id="{8DF7CEA2-0E95-8F70-6A9F-796CF14898ED}"/>
              </a:ext>
            </a:extLst>
          </p:cNvPr>
          <p:cNvSpPr/>
          <p:nvPr/>
        </p:nvSpPr>
        <p:spPr>
          <a:xfrm>
            <a:off x="792831" y="1476315"/>
            <a:ext cx="10606338" cy="4600022"/>
          </a:xfrm>
          <a:prstGeom prst="rect">
            <a:avLst/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Mahasiswa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mampu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memahami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fenomena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fisikal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Listrik dan magnet dan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kaitanya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dalam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aplikasi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metode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dirty="0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geofisika</a:t>
            </a:r>
            <a:r>
              <a:rPr lang="en-US" sz="2000" b="0" i="0" u="none" strike="noStrike" cap="none" dirty="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9325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B186C004-9712-C404-67EC-680C4D866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34;p57">
            <a:extLst>
              <a:ext uri="{FF2B5EF4-FFF2-40B4-BE49-F238E27FC236}">
                <a16:creationId xmlns:a16="http://schemas.microsoft.com/office/drawing/2014/main" id="{9501FCF3-FC1F-A78A-5A4F-F4DCFE18DE1F}"/>
              </a:ext>
            </a:extLst>
          </p:cNvPr>
          <p:cNvSpPr txBox="1"/>
          <p:nvPr/>
        </p:nvSpPr>
        <p:spPr>
          <a:xfrm>
            <a:off x="897039" y="283243"/>
            <a:ext cx="10397921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Sub </a:t>
            </a:r>
            <a:r>
              <a:rPr lang="en-US" sz="36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Capaian</a:t>
            </a:r>
            <a:r>
              <a:rPr lang="en-US" sz="36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36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Pembelajaran</a:t>
            </a:r>
            <a:r>
              <a:rPr lang="en-US" sz="36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Mata </a:t>
            </a:r>
            <a:r>
              <a:rPr lang="en-US" sz="36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Kuliah</a:t>
            </a:r>
            <a:endParaRPr sz="1200" b="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3" name="Google Shape;235;p57">
            <a:extLst>
              <a:ext uri="{FF2B5EF4-FFF2-40B4-BE49-F238E27FC236}">
                <a16:creationId xmlns:a16="http://schemas.microsoft.com/office/drawing/2014/main" id="{A2FFC631-5EE7-607B-560E-FE66C9AED1DE}"/>
              </a:ext>
            </a:extLst>
          </p:cNvPr>
          <p:cNvSpPr/>
          <p:nvPr/>
        </p:nvSpPr>
        <p:spPr>
          <a:xfrm>
            <a:off x="792831" y="1476315"/>
            <a:ext cx="10606338" cy="4600022"/>
          </a:xfrm>
          <a:prstGeom prst="rect">
            <a:avLst/>
          </a:prstGeom>
          <a:noFill/>
          <a:ln w="12700" cap="flat" cmpd="sng">
            <a:solidFill>
              <a:srgbClr val="00206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(Tulisan Sub </a:t>
            </a:r>
            <a:r>
              <a:rPr lang="en-US" sz="20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Capaian</a:t>
            </a:r>
            <a:r>
              <a:rPr lang="en-US" sz="20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</a:t>
            </a:r>
            <a:r>
              <a:rPr lang="en-US" sz="20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Pembelajaran</a:t>
            </a:r>
            <a:r>
              <a:rPr lang="en-US" sz="2000" b="0" i="0" u="none" strike="noStrike" cap="none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 Mata </a:t>
            </a:r>
            <a:r>
              <a:rPr lang="en-US" sz="2000" b="0" i="0" u="none" strike="noStrike" cap="none" err="1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Kuliah</a:t>
            </a:r>
            <a:r>
              <a:rPr lang="en-US" sz="2000">
                <a:solidFill>
                  <a:srgbClr val="002060"/>
                </a:solidFill>
                <a:latin typeface="Montserrat" pitchFamily="2" charset="77"/>
                <a:ea typeface="Montserrat"/>
                <a:cs typeface="Montserrat"/>
                <a:sym typeface="Montserrat"/>
              </a:rPr>
              <a:t>)</a:t>
            </a:r>
            <a:endParaRPr lang="en-US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20247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D5CEB26D-E723-53DD-802E-EA88ED723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57;p59">
            <a:extLst>
              <a:ext uri="{FF2B5EF4-FFF2-40B4-BE49-F238E27FC236}">
                <a16:creationId xmlns:a16="http://schemas.microsoft.com/office/drawing/2014/main" id="{FEC62A20-5DA9-1995-E500-5ACB15D5308F}"/>
              </a:ext>
            </a:extLst>
          </p:cNvPr>
          <p:cNvSpPr txBox="1"/>
          <p:nvPr/>
        </p:nvSpPr>
        <p:spPr>
          <a:xfrm>
            <a:off x="897038" y="502527"/>
            <a:ext cx="1039792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err="1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Evaluasi</a:t>
            </a:r>
            <a:r>
              <a:rPr lang="en-US" sz="40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 Hasil </a:t>
            </a:r>
            <a:r>
              <a:rPr lang="en-US" sz="4000" b="1" i="0" u="none" strike="noStrike" cap="none" err="1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Belajar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58;p59">
            <a:extLst>
              <a:ext uri="{FF2B5EF4-FFF2-40B4-BE49-F238E27FC236}">
                <a16:creationId xmlns:a16="http://schemas.microsoft.com/office/drawing/2014/main" id="{8DDB7A97-7CEB-3760-42A6-8382A3F9E88E}"/>
              </a:ext>
            </a:extLst>
          </p:cNvPr>
          <p:cNvSpPr txBox="1"/>
          <p:nvPr/>
        </p:nvSpPr>
        <p:spPr>
          <a:xfrm>
            <a:off x="1005033" y="1875208"/>
            <a:ext cx="10293714" cy="2031285"/>
          </a:xfrm>
          <a:prstGeom prst="rect">
            <a:avLst/>
          </a:prstGeom>
          <a:noFill/>
          <a:ln w="952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“Dalam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hal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mahasiswa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mengambil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ulang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mata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kuliah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maka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nilai</a:t>
            </a:r>
            <a:r>
              <a:rPr lang="en-US" sz="2800" b="1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i="1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kelulusan</a:t>
            </a:r>
            <a:r>
              <a:rPr lang="en-US" sz="2800" b="1" i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mata</a:t>
            </a:r>
            <a:r>
              <a:rPr lang="en-US" sz="2800" b="1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kuliah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tersebut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didasarkan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pada </a:t>
            </a:r>
            <a:r>
              <a:rPr lang="en-US" sz="2800" b="1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nilai</a:t>
            </a:r>
            <a:r>
              <a:rPr lang="en-US" sz="2800" b="1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terakhir</a:t>
            </a:r>
            <a:r>
              <a:rPr lang="en-US" sz="2800" b="1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yang </a:t>
            </a:r>
            <a:r>
              <a:rPr lang="en-US" sz="2800" b="0" i="1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diperoleh</a:t>
            </a:r>
            <a:r>
              <a:rPr lang="en-US" sz="2800" b="0" i="1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.”</a:t>
            </a:r>
            <a:endParaRPr lang="en-US" sz="2800">
              <a:latin typeface="Montserrat"/>
            </a:endParaRPr>
          </a:p>
        </p:txBody>
      </p:sp>
      <p:sp>
        <p:nvSpPr>
          <p:cNvPr id="6" name="Google Shape;259;p59">
            <a:extLst>
              <a:ext uri="{FF2B5EF4-FFF2-40B4-BE49-F238E27FC236}">
                <a16:creationId xmlns:a16="http://schemas.microsoft.com/office/drawing/2014/main" id="{994A2F1D-CA41-5DCE-B4D0-92CCFD19BB96}"/>
              </a:ext>
            </a:extLst>
          </p:cNvPr>
          <p:cNvSpPr txBox="1"/>
          <p:nvPr/>
        </p:nvSpPr>
        <p:spPr>
          <a:xfrm>
            <a:off x="1193059" y="4130699"/>
            <a:ext cx="9807493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buSzPts val="14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PR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Universitas Indonesia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Nomor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 1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6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Tahun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2024 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Tentang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Penyelenggaraan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Program Sarjana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 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(Bab XII Pasal 40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ayat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5)</a:t>
            </a:r>
            <a:endParaRPr lang="en-US" sz="1600">
              <a:latin typeface="Montserrat"/>
            </a:endParaRPr>
          </a:p>
          <a:p>
            <a:pPr marL="285750" indent="-285750">
              <a:buSzPts val="1400"/>
              <a:buFont typeface="Arial"/>
              <a:buChar char="•"/>
            </a:pP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sym typeface="Montserrat"/>
              </a:rPr>
              <a:t>PR Universitas Indonesia </a:t>
            </a:r>
            <a:r>
              <a:rPr lang="en-US" sz="1600" err="1">
                <a:solidFill>
                  <a:srgbClr val="002060"/>
                </a:solidFill>
                <a:latin typeface="Montserrat"/>
                <a:ea typeface="Montserrat"/>
                <a:sym typeface="Montserrat"/>
              </a:rPr>
              <a:t>Nomor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sym typeface="Montserrat"/>
              </a:rPr>
              <a:t> 2 </a:t>
            </a:r>
            <a:r>
              <a:rPr lang="en-US" sz="1600" err="1">
                <a:solidFill>
                  <a:srgbClr val="002060"/>
                </a:solidFill>
                <a:latin typeface="Montserrat"/>
                <a:ea typeface="Montserrat"/>
                <a:sym typeface="Montserrat"/>
              </a:rPr>
              <a:t>Tahun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sym typeface="Montserrat"/>
              </a:rPr>
              <a:t> 2024 </a:t>
            </a:r>
            <a:r>
              <a:rPr lang="en-US" sz="1600" err="1">
                <a:solidFill>
                  <a:srgbClr val="002060"/>
                </a:solidFill>
                <a:latin typeface="Montserrat"/>
                <a:ea typeface="Montserrat"/>
                <a:sym typeface="Montserrat"/>
              </a:rPr>
              <a:t>Tentang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Penyelenggaraan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Program Magister (Bab XII Pasal 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42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ayat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5)</a:t>
            </a:r>
            <a:endParaRPr sz="1600">
              <a:latin typeface="Montserrat"/>
            </a:endParaRPr>
          </a:p>
          <a:p>
            <a:pPr marL="285750" indent="-285750">
              <a:buSzPts val="14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PR 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Universitas Indonesia </a:t>
            </a:r>
            <a:r>
              <a:rPr lang="en-US" sz="16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Nomor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 3 </a:t>
            </a:r>
            <a:r>
              <a:rPr lang="en-US" sz="16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Tahun</a:t>
            </a:r>
            <a:r>
              <a:rPr lang="en-US" sz="160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2024 </a:t>
            </a:r>
            <a:r>
              <a:rPr lang="en-US" sz="160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Tentang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Penyelenggaraan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Program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Doktor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(Bab XII Pasal 43 </a:t>
            </a:r>
            <a:r>
              <a:rPr lang="en-US" sz="1600" b="0" i="0" u="none" strike="noStrike" cap="none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ayat</a:t>
            </a:r>
            <a:r>
              <a:rPr lang="en-US" sz="1600" b="0" i="0" u="none" strike="noStrike" cap="none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 5)</a:t>
            </a:r>
            <a:endParaRPr sz="1600" b="0" i="0" u="none" strike="noStrike" cap="none">
              <a:solidFill>
                <a:srgbClr val="000000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211678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150B62BB-671C-1915-740B-955573C95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6;p60">
            <a:extLst>
              <a:ext uri="{FF2B5EF4-FFF2-40B4-BE49-F238E27FC236}">
                <a16:creationId xmlns:a16="http://schemas.microsoft.com/office/drawing/2014/main" id="{6EFCD14F-441F-DC20-A516-A4FEF2B96BF1}"/>
              </a:ext>
            </a:extLst>
          </p:cNvPr>
          <p:cNvSpPr txBox="1"/>
          <p:nvPr/>
        </p:nvSpPr>
        <p:spPr>
          <a:xfrm>
            <a:off x="897038" y="130843"/>
            <a:ext cx="103980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Kalender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Akademik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UI</a:t>
            </a:r>
            <a:endParaRPr dirty="0">
              <a:latin typeface="Montserrat" pitchFamily="2" charset="77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Semester </a:t>
            </a:r>
            <a:r>
              <a:rPr lang="en-US" sz="2400" dirty="0" err="1">
                <a:solidFill>
                  <a:srgbClr val="002060"/>
                </a:solidFill>
                <a:latin typeface="Montserrat" pitchFamily="2" charset="77"/>
              </a:rPr>
              <a:t>Genap</a:t>
            </a:r>
            <a:r>
              <a:rPr lang="en-US" sz="2400" b="0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2024/2025</a:t>
            </a:r>
            <a:endParaRPr sz="650" b="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sp>
        <p:nvSpPr>
          <p:cNvPr id="5" name="Google Shape;268;p60">
            <a:extLst>
              <a:ext uri="{FF2B5EF4-FFF2-40B4-BE49-F238E27FC236}">
                <a16:creationId xmlns:a16="http://schemas.microsoft.com/office/drawing/2014/main" id="{F5D7F578-A7F2-3770-7A6F-DF5B390D9EC0}"/>
              </a:ext>
            </a:extLst>
          </p:cNvPr>
          <p:cNvSpPr txBox="1"/>
          <p:nvPr/>
        </p:nvSpPr>
        <p:spPr>
          <a:xfrm>
            <a:off x="6775852" y="2790300"/>
            <a:ext cx="5229092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>
                <a:solidFill>
                  <a:srgbClr val="002060"/>
                </a:solidFill>
                <a:latin typeface="Montserrat" pitchFamily="2" charset="77"/>
                <a:ea typeface="Calibri"/>
                <a:sym typeface="Calibri"/>
              </a:rPr>
              <a:t>Akses Kalender Akademik FMIPA UI: </a:t>
            </a:r>
            <a:endParaRPr lang="en-US" sz="2000" b="1" i="1">
              <a:solidFill>
                <a:srgbClr val="002060"/>
              </a:solidFill>
              <a:latin typeface="Montserrat" pitchFamily="2" charset="77"/>
              <a:ea typeface="Calibri"/>
            </a:endParaRPr>
          </a:p>
        </p:txBody>
      </p:sp>
      <p:sp>
        <p:nvSpPr>
          <p:cNvPr id="6" name="Google Shape;269;p60">
            <a:extLst>
              <a:ext uri="{FF2B5EF4-FFF2-40B4-BE49-F238E27FC236}">
                <a16:creationId xmlns:a16="http://schemas.microsoft.com/office/drawing/2014/main" id="{3ECA2B60-28E1-CE1A-C489-07AB9D48E5B4}"/>
              </a:ext>
            </a:extLst>
          </p:cNvPr>
          <p:cNvSpPr/>
          <p:nvPr/>
        </p:nvSpPr>
        <p:spPr>
          <a:xfrm>
            <a:off x="6779701" y="3329100"/>
            <a:ext cx="5063058" cy="558592"/>
          </a:xfrm>
          <a:prstGeom prst="roundRect">
            <a:avLst>
              <a:gd name="adj" fmla="val 16667"/>
            </a:avLst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i="1" dirty="0">
                <a:solidFill>
                  <a:schemeClr val="lt1"/>
                </a:solidFill>
                <a:uFill>
                  <a:noFill/>
                </a:uFill>
                <a:latin typeface="Montserrat" pitchFamily="2" charset="77"/>
                <a:ea typeface="Calibri"/>
                <a:sym typeface="Calibri"/>
              </a:rPr>
              <a:t>sci.ui.ac.id/</a:t>
            </a:r>
            <a:r>
              <a:rPr lang="en-US" sz="1600" b="1" i="1" dirty="0" err="1">
                <a:solidFill>
                  <a:schemeClr val="lt1"/>
                </a:solidFill>
                <a:uFill>
                  <a:noFill/>
                </a:uFill>
                <a:latin typeface="Montserrat" pitchFamily="2" charset="77"/>
                <a:ea typeface="Calibri"/>
                <a:sym typeface="Calibri"/>
              </a:rPr>
              <a:t>kalender-akademik</a:t>
            </a:r>
            <a:r>
              <a:rPr lang="en-US" sz="1600" b="1" i="1" dirty="0">
                <a:solidFill>
                  <a:schemeClr val="lt1"/>
                </a:solidFill>
                <a:uFill>
                  <a:noFill/>
                </a:uFill>
                <a:latin typeface="Montserrat" pitchFamily="2" charset="77"/>
                <a:ea typeface="Calibri"/>
                <a:sym typeface="Calibri"/>
              </a:rPr>
              <a:t>/</a:t>
            </a:r>
            <a:endParaRPr lang="en-US" sz="1600" dirty="0">
              <a:solidFill>
                <a:schemeClr val="lt1"/>
              </a:solidFill>
              <a:latin typeface="Montserrat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0C8064-8F49-4E44-992B-E8002347C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829" y="165443"/>
            <a:ext cx="4682810" cy="662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13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Shape 362">
          <a:extLst>
            <a:ext uri="{FF2B5EF4-FFF2-40B4-BE49-F238E27FC236}">
              <a16:creationId xmlns:a16="http://schemas.microsoft.com/office/drawing/2014/main" id="{8FF2452B-BD04-43F9-321F-A6BA84D71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76;p61">
            <a:extLst>
              <a:ext uri="{FF2B5EF4-FFF2-40B4-BE49-F238E27FC236}">
                <a16:creationId xmlns:a16="http://schemas.microsoft.com/office/drawing/2014/main" id="{2B3B0A7F-7B8F-CBF7-83A5-469E95715804}"/>
              </a:ext>
            </a:extLst>
          </p:cNvPr>
          <p:cNvSpPr txBox="1"/>
          <p:nvPr/>
        </p:nvSpPr>
        <p:spPr>
          <a:xfrm>
            <a:off x="1506071" y="235368"/>
            <a:ext cx="8873474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Satuan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Acara </a:t>
            </a:r>
            <a:r>
              <a:rPr lang="en-US" sz="4000" b="1" i="0" u="none" strike="noStrike" cap="none" dirty="0" err="1">
                <a:solidFill>
                  <a:srgbClr val="002060"/>
                </a:solidFill>
                <a:latin typeface="Montserrat" pitchFamily="2" charset="77"/>
                <a:sym typeface="Arial"/>
              </a:rPr>
              <a:t>Perkuliahan</a:t>
            </a:r>
            <a:r>
              <a:rPr lang="en-US" sz="4000" b="1" i="0" u="none" strike="noStrike" cap="none" dirty="0">
                <a:solidFill>
                  <a:srgbClr val="002060"/>
                </a:solidFill>
                <a:latin typeface="Montserrat" pitchFamily="2" charset="77"/>
                <a:sym typeface="Arial"/>
              </a:rPr>
              <a:t> (SAP)</a:t>
            </a:r>
            <a:endParaRPr sz="1400" b="0" i="0" u="none" strike="noStrike" cap="none" dirty="0">
              <a:solidFill>
                <a:srgbClr val="000000"/>
              </a:solidFill>
              <a:latin typeface="Montserrat" pitchFamily="2" charset="77"/>
              <a:sym typeface="Arial"/>
            </a:endParaRPr>
          </a:p>
        </p:txBody>
      </p:sp>
      <p:graphicFrame>
        <p:nvGraphicFramePr>
          <p:cNvPr id="10" name="Google Shape;277;p61">
            <a:extLst>
              <a:ext uri="{FF2B5EF4-FFF2-40B4-BE49-F238E27FC236}">
                <a16:creationId xmlns:a16="http://schemas.microsoft.com/office/drawing/2014/main" id="{1C442C72-AD2B-90EE-3741-1C87F26DC6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1034456"/>
              </p:ext>
            </p:extLst>
          </p:nvPr>
        </p:nvGraphicFramePr>
        <p:xfrm>
          <a:off x="893306" y="1218902"/>
          <a:ext cx="10406975" cy="491877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9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6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48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9534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>
                          <a:solidFill>
                            <a:schemeClr val="lt1"/>
                          </a:solidFill>
                          <a:latin typeface="Montserrat"/>
                        </a:rPr>
                        <a:t>Pekan</a:t>
                      </a:r>
                      <a:endParaRPr b="1" dirty="0">
                        <a:latin typeface="Montserrat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Topik</a:t>
                      </a:r>
                      <a:r>
                        <a:rPr lang="en-US" sz="2800" b="1" u="none" strike="noStrike" cap="none" dirty="0">
                          <a:solidFill>
                            <a:schemeClr val="lt1"/>
                          </a:solidFill>
                          <a:latin typeface="Montserrat"/>
                        </a:rPr>
                        <a:t> </a:t>
                      </a:r>
                      <a:r>
                        <a:rPr lang="en-US" sz="2800" b="1" u="none" strike="noStrike" cap="none" dirty="0" err="1">
                          <a:solidFill>
                            <a:schemeClr val="lt1"/>
                          </a:solidFill>
                          <a:latin typeface="Montserrat"/>
                        </a:rPr>
                        <a:t>Pembahasan</a:t>
                      </a:r>
                      <a:endParaRPr sz="2800" b="1" u="none" strike="noStrike" cap="none" dirty="0">
                        <a:solidFill>
                          <a:schemeClr val="lt1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</a:t>
                      </a:r>
                      <a:endParaRPr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25 </a:t>
                      </a:r>
                      <a:r>
                        <a:rPr lang="en-US" sz="18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Agustus</a:t>
                      </a: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2025</a:t>
                      </a:r>
                      <a:endParaRPr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Montserrat"/>
                        </a:rPr>
                        <a:t>F</a:t>
                      </a:r>
                      <a:r>
                        <a:rPr lang="en-ID" sz="1800" u="none" strike="noStrike" cap="none" dirty="0" err="1">
                          <a:latin typeface="Montserrat"/>
                        </a:rPr>
                        <a:t>ormat</a:t>
                      </a:r>
                      <a:r>
                        <a:rPr lang="en-ID" sz="1800" u="none" strike="noStrike" cap="none" dirty="0">
                          <a:latin typeface="Montserrat"/>
                        </a:rPr>
                        <a:t> Data </a:t>
                      </a:r>
                      <a:r>
                        <a:rPr lang="en-ID" sz="1800" u="none" strike="noStrike" cap="none" dirty="0" err="1">
                          <a:latin typeface="Montserrat"/>
                        </a:rPr>
                        <a:t>Segy</a:t>
                      </a:r>
                      <a:endParaRPr lang="en-ID" sz="1800" u="none" strike="noStrike" cap="none" dirty="0">
                        <a:latin typeface="Montserrat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2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 September 2025</a:t>
                      </a:r>
                      <a:endParaRPr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800" u="none" strike="noStrike" cap="none" dirty="0" err="1">
                          <a:latin typeface="Montserrat"/>
                        </a:rPr>
                        <a:t>Geometri</a:t>
                      </a:r>
                      <a:r>
                        <a:rPr lang="en-ID" sz="1800" u="none" strike="noStrike" cap="none" dirty="0">
                          <a:latin typeface="Montserrat"/>
                        </a:rPr>
                        <a:t> Data </a:t>
                      </a:r>
                      <a:r>
                        <a:rPr lang="en-ID" sz="1800" u="none" strike="noStrike" cap="none" dirty="0" err="1">
                          <a:latin typeface="Montserrat"/>
                        </a:rPr>
                        <a:t>Seismik</a:t>
                      </a:r>
                      <a:endParaRPr lang="en-ID" sz="1800" u="none" strike="noStrike" cap="none" dirty="0">
                        <a:latin typeface="Montserrat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3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8 September 2025</a:t>
                      </a:r>
                      <a:endParaRPr lang="en-US"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800" u="none" strike="noStrike" cap="none" dirty="0" err="1">
                          <a:latin typeface="Montserrat"/>
                        </a:rPr>
                        <a:t>Geometri</a:t>
                      </a:r>
                      <a:r>
                        <a:rPr lang="en-ID" sz="1800" u="none" strike="noStrike" cap="none" dirty="0">
                          <a:latin typeface="Montserrat"/>
                        </a:rPr>
                        <a:t> Data </a:t>
                      </a:r>
                      <a:r>
                        <a:rPr lang="en-ID" sz="1800" u="none" strike="noStrike" cap="none" dirty="0" err="1">
                          <a:latin typeface="Montserrat"/>
                        </a:rPr>
                        <a:t>Seismik</a:t>
                      </a:r>
                      <a:endParaRPr lang="en-ID" sz="1800" u="none" strike="noStrike" cap="none" dirty="0">
                        <a:latin typeface="Montserrat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4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15 September 2025</a:t>
                      </a:r>
                      <a:endParaRPr lang="en-US"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800" u="none" strike="noStrike" cap="none" dirty="0">
                          <a:latin typeface="Montserrat"/>
                        </a:rPr>
                        <a:t>Amplitude Compensation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5</a:t>
                      </a:r>
                      <a:endParaRPr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22 September 2025</a:t>
                      </a:r>
                      <a:endParaRPr lang="en-US"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800" u="none" strike="noStrike" cap="none" dirty="0">
                          <a:latin typeface="Montserrat"/>
                        </a:rPr>
                        <a:t>NMO Correction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6</a:t>
                      </a:r>
                      <a:endParaRPr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29 September 2025</a:t>
                      </a:r>
                      <a:endParaRPr lang="en-US"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D" sz="1800" u="none" strike="noStrike" cap="none" dirty="0">
                          <a:latin typeface="Montserrat"/>
                        </a:rPr>
                        <a:t>Stacking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7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6 </a:t>
                      </a:r>
                      <a:r>
                        <a:rPr lang="en-US" sz="18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Oktober</a:t>
                      </a: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2025</a:t>
                      </a:r>
                      <a:endParaRPr sz="1800" u="none" strike="noStrike" cap="none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Montserrat"/>
                        </a:rPr>
                        <a:t>Fourier transform &amp; Filtering</a:t>
                      </a:r>
                      <a:endParaRPr sz="1800" u="none" strike="noStrike" cap="none" dirty="0">
                        <a:latin typeface="Montserrat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solidFill>
                            <a:srgbClr val="002060"/>
                          </a:solidFill>
                          <a:latin typeface="Montserrat"/>
                        </a:rPr>
                        <a:t>8</a:t>
                      </a:r>
                      <a:endParaRPr sz="180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13 - 18 </a:t>
                      </a:r>
                      <a:r>
                        <a:rPr lang="en-US" sz="18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Oktober</a:t>
                      </a: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2025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1800" dirty="0">
                          <a:latin typeface="Montserrat"/>
                        </a:rPr>
                        <a:t>UTS di </a:t>
                      </a:r>
                      <a:r>
                        <a:rPr lang="en-US" sz="1800" dirty="0" err="1">
                          <a:latin typeface="Montserrat"/>
                        </a:rPr>
                        <a:t>blok</a:t>
                      </a:r>
                      <a:endParaRPr sz="1800" dirty="0">
                        <a:latin typeface="Montserrat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C00000"/>
                          </a:solidFill>
                          <a:latin typeface="Montserrat"/>
                        </a:rPr>
                        <a:t>9</a:t>
                      </a:r>
                      <a:endParaRPr sz="1800" dirty="0">
                        <a:solidFill>
                          <a:srgbClr val="C0000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20 </a:t>
                      </a:r>
                      <a:r>
                        <a:rPr lang="en-US" sz="18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Oktober</a:t>
                      </a: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2025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FK Domain</a:t>
                      </a:r>
                      <a:endParaRPr sz="1800" b="0" i="0" u="none" strike="noStrike" cap="none" dirty="0">
                        <a:solidFill>
                          <a:schemeClr val="tx1"/>
                        </a:solidFill>
                        <a:latin typeface="Montserra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244262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Montserrat"/>
                        </a:rPr>
                        <a:t>10</a:t>
                      </a:r>
                      <a:endParaRPr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27 </a:t>
                      </a:r>
                      <a:r>
                        <a:rPr lang="en-US" sz="1800" u="none" strike="noStrike" cap="none" dirty="0" err="1">
                          <a:solidFill>
                            <a:srgbClr val="002060"/>
                          </a:solidFill>
                          <a:latin typeface="Montserrat"/>
                        </a:rPr>
                        <a:t>Oktober</a:t>
                      </a: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 2025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Deconvolution</a:t>
                      </a:r>
                      <a:endParaRPr sz="1800" b="0" i="0" u="none" strike="noStrike" cap="none" dirty="0">
                        <a:solidFill>
                          <a:schemeClr val="tx1"/>
                        </a:solidFill>
                        <a:latin typeface="Montserra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9274127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Montserrat"/>
                        </a:rPr>
                        <a:t>11</a:t>
                      </a:r>
                      <a:endParaRPr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3 November 2025</a:t>
                      </a:r>
                      <a:endParaRPr sz="1800" u="none" strike="noStrike" cap="none" dirty="0">
                        <a:solidFill>
                          <a:srgbClr val="002060"/>
                        </a:solidFill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Velocity Analysis</a:t>
                      </a:r>
                      <a:endParaRPr sz="1800" b="0" i="0" u="none" strike="noStrike" cap="none" dirty="0">
                        <a:solidFill>
                          <a:schemeClr val="tx1"/>
                        </a:solidFill>
                        <a:latin typeface="Montserra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605040"/>
                  </a:ext>
                </a:extLst>
              </a:tr>
              <a:tr h="3486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Montserrat"/>
                        </a:rPr>
                        <a:t>12</a:t>
                      </a:r>
                      <a:endParaRPr sz="1800" dirty="0">
                        <a:latin typeface="Montserra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2060"/>
                          </a:solidFill>
                          <a:latin typeface="Montserrat"/>
                        </a:rPr>
                        <a:t>10 November 2025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1800" b="0" i="0" u="none" strike="noStrike" cap="none" dirty="0" err="1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Menampilkan</a:t>
                      </a: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 data seismic </a:t>
                      </a:r>
                      <a:r>
                        <a:rPr lang="en-US" sz="1800" b="0" i="0" u="none" strike="noStrike" cap="none" dirty="0" err="1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menggunakan</a:t>
                      </a:r>
                      <a:r>
                        <a:rPr lang="en-US" sz="1800" b="0" i="0" u="none" strike="noStrike" cap="none" dirty="0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800" b="0" i="0" u="none" strike="noStrike" cap="none" dirty="0" err="1">
                          <a:solidFill>
                            <a:schemeClr val="tx1"/>
                          </a:solidFill>
                          <a:latin typeface="Montserrat"/>
                          <a:ea typeface="+mn-ea"/>
                          <a:cs typeface="+mn-cs"/>
                          <a:sym typeface="Arial"/>
                        </a:rPr>
                        <a:t>matlab</a:t>
                      </a:r>
                      <a:endParaRPr sz="1800" b="0" i="0" u="none" strike="noStrike" cap="none" dirty="0">
                        <a:solidFill>
                          <a:schemeClr val="tx1"/>
                        </a:solidFill>
                        <a:latin typeface="Montserra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1450" marR="91450" marT="45725" marB="457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5829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963753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Conference Style Presentation By Slidesgo">
  <a:themeElements>
    <a:clrScheme name="Simple Light">
      <a:dk1>
        <a:srgbClr val="5C5948"/>
      </a:dk1>
      <a:lt1>
        <a:srgbClr val="FFFFFF"/>
      </a:lt1>
      <a:dk2>
        <a:srgbClr val="C0B39D"/>
      </a:dk2>
      <a:lt2>
        <a:srgbClr val="C1BFA8"/>
      </a:lt2>
      <a:accent1>
        <a:srgbClr val="CEC2C0"/>
      </a:accent1>
      <a:accent2>
        <a:srgbClr val="E0CC9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C594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316</TotalTime>
  <Words>1759</Words>
  <Application>Microsoft Office PowerPoint</Application>
  <PresentationFormat>Custom</PresentationFormat>
  <Paragraphs>316</Paragraphs>
  <Slides>24</Slides>
  <Notes>24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Raleway</vt:lpstr>
      <vt:lpstr>Calibri</vt:lpstr>
      <vt:lpstr>Questrial</vt:lpstr>
      <vt:lpstr>Arial</vt:lpstr>
      <vt:lpstr>Montserrat</vt:lpstr>
      <vt:lpstr>Montserrat SemiBold</vt:lpstr>
      <vt:lpstr>Simple Conference Style Presentation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24</cp:revision>
  <dcterms:modified xsi:type="dcterms:W3CDTF">2025-08-21T08:47:18Z</dcterms:modified>
</cp:coreProperties>
</file>